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21"/>
  </p:notesMasterIdLst>
  <p:handoutMasterIdLst>
    <p:handoutMasterId r:id="rId22"/>
  </p:handoutMasterIdLst>
  <p:sldIdLst>
    <p:sldId id="285" r:id="rId3"/>
    <p:sldId id="273" r:id="rId4"/>
    <p:sldId id="294" r:id="rId5"/>
    <p:sldId id="287" r:id="rId6"/>
    <p:sldId id="286" r:id="rId7"/>
    <p:sldId id="295" r:id="rId8"/>
    <p:sldId id="296" r:id="rId9"/>
    <p:sldId id="288" r:id="rId10"/>
    <p:sldId id="289" r:id="rId11"/>
    <p:sldId id="274" r:id="rId12"/>
    <p:sldId id="275" r:id="rId13"/>
    <p:sldId id="277" r:id="rId14"/>
    <p:sldId id="278" r:id="rId15"/>
    <p:sldId id="283" r:id="rId16"/>
    <p:sldId id="279" r:id="rId17"/>
    <p:sldId id="280" r:id="rId18"/>
    <p:sldId id="281" r:id="rId19"/>
    <p:sldId id="282" r:id="rId20"/>
  </p:sldIdLst>
  <p:sldSz cx="9144000" cy="6858000" type="screen4x3"/>
  <p:notesSz cx="6858000" cy="9144000"/>
  <p:embeddedFontLst>
    <p:embeddedFont>
      <p:font typeface="Roboto" panose="020B0604020202020204" charset="0"/>
      <p:regular r:id="rId23"/>
      <p:bold r:id="rId24"/>
      <p:italic r:id="rId25"/>
      <p:boldItalic r:id="rId26"/>
    </p:embeddedFont>
    <p:embeddedFont>
      <p:font typeface="Calibri" panose="020F0502020204030204" pitchFamily="34" charset="0"/>
      <p:regular r:id="rId27"/>
      <p:bold r:id="rId28"/>
      <p:italic r:id="rId29"/>
      <p:boldItalic r:id="rId30"/>
    </p:embeddedFont>
    <p:embeddedFont>
      <p:font typeface="Twinkl" panose="020B0604020202020204" charset="0"/>
      <p:regular r:id="rId31"/>
      <p:bold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6B0"/>
    <a:srgbClr val="90C8E5"/>
    <a:srgbClr val="8ACBC0"/>
    <a:srgbClr val="009386"/>
    <a:srgbClr val="ADD479"/>
    <a:srgbClr val="85BD33"/>
    <a:srgbClr val="262626"/>
    <a:srgbClr val="007BB4"/>
    <a:srgbClr val="00544C"/>
    <a:srgbClr val="5376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1" autoAdjust="0"/>
    <p:restoredTop sz="94660"/>
  </p:normalViewPr>
  <p:slideViewPr>
    <p:cSldViewPr snapToGrid="0" showGuides="1">
      <p:cViewPr varScale="1">
        <p:scale>
          <a:sx n="115" d="100"/>
          <a:sy n="115" d="100"/>
        </p:scale>
        <p:origin x="1302"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4.fntdata"/><Relationship Id="rId3" Type="http://schemas.openxmlformats.org/officeDocument/2006/relationships/slide" Target="slides/slide1.xml"/><Relationship Id="rId21" Type="http://schemas.openxmlformats.org/officeDocument/2006/relationships/notesMaster" Target="notesMasters/notesMaster1.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3.fntdata"/><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2.fntdata"/><Relationship Id="rId32" Type="http://schemas.openxmlformats.org/officeDocument/2006/relationships/font" Target="fonts/font10.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9.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01/05/2025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4-21T16:38:28.693"/>
    </inkml:context>
    <inkml:brush xml:id="br0">
      <inkml:brushProperty name="width" value="0.05" units="cm"/>
      <inkml:brushProperty name="height" value="0.05" units="cm"/>
      <inkml:brushProperty name="color" value="#E71224"/>
    </inkml:brush>
  </inkml:definitions>
  <inkml:trace contextRef="#ctx0" brushRef="#br0">0 267 24575,'1'-7'0,"0"0"0,0 0 0,1 0 0,0 1 0,0-1 0,0 1 0,1-1 0,0 1 0,0 0 0,1 0 0,0 0 0,0 0 0,0 1 0,1 0 0,-1 0 0,1 0 0,1 0 0,-1 1 0,8-6 0,5-2 0,1 0 0,0 1 0,1 1 0,38-14 0,6 6 0,-1 3 0,115-11 0,-166 24 0,49-5 0,-1 2 0,1 3 0,-1 3 0,67 9 0,-76 0 0,0 3 0,49 20 0,57 14 0,-37-23 0,-69-16 0,0 3 0,-1 1 0,58 24 0,5 7 0,41 18 0,195 98 0,-204-88 0,-100-46 0,0-3 0,88 31 0,-37-24 0,66 18 0,-152-44 0,1 0 0,-1 1 0,0 0 0,0 1 0,0 0 0,-1 1 0,0-1 0,0 2 0,9 7 0,10 12 0,32 38 0,-17-17 0,455 491 0,-342-375 0,-98-107 0,-2 4 0,80 110 0,-131-164 0,233 366 0,-163-239 0,-58-107 0,-2 1 0,0 1 0,-2 1 0,0 0 0,-3 0 0,13 54 0,-14-33 0,-2 1 0,-2 0 0,-2 68 0,-4-46 0,3-36 0,-2 0 0,-2 0 0,-1 0 0,-2 0 0,-1 0 0,-16 47 0,-41 82 0,51-137 0,-1-2 0,-2 1 0,-1-2 0,-1 0 0,-1-1 0,-1-1 0,-1-1 0,-31 29 0,-98 53 0,116-78 0,-2-2 0,0-1 0,-2-2 0,0-1 0,-2-2 0,0-1 0,-76 22 0,91-33 0,-44 22 0,45-18 0,-47 15 0,-24 2 0,61-16 0,0-2 0,0-2 0,-1 0 0,0-3 0,-52 3 0,-3-8 0,18 1 0,0-3 0,0-2 0,-100-21 0,143 19 0,1-2 0,0-1 0,0-1 0,-38-21 0,-47-37 0,-154-124 0,113 77 0,62 42 0,-110-113 0,98 87 0,-51-60 0,92 91 0,-9-13 0,4-2 0,3-3 0,-54-101 0,-39-117 0,51 91 0,70 139 0,-31-97 0,-3-10 0,42 123 0,6 10 0,-26-76 0,-54-163 0,3 10 0,20 26 0,56 182 0,-53-109 0,69 161 0,2-1 0,0 0 0,1 0 0,-4-35 0,-4-21 0,10 64-118,-1-1-131,1 1-1,0-1 1,0 0-1,1-17 1,3 10-6577</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4-21T16:38:34.489"/>
    </inkml:context>
    <inkml:brush xml:id="br0">
      <inkml:brushProperty name="width" value="0.05" units="cm"/>
      <inkml:brushProperty name="height" value="0.05" units="cm"/>
      <inkml:brushProperty name="color" value="#E71224"/>
    </inkml:brush>
  </inkml:definitions>
  <inkml:trace contextRef="#ctx0" brushRef="#br0">4329 3867 24510,'-41'44'0,"-2"-3"0,-4-3 0,-2-3 0,-3-3 0,-3-2 0,-3-4 0,-3-3 0,-2-3 0,-2-4 0,-3-2 0,-2-4 0,-2-3 0,-2-3 0,-2-3 0,-2-4 0,-2-3 0,-1-3 0,-1-3 0,-2-4 0,-1-2 0,-1-4 0,-1-3 0,0-3 0,-1-3 0,-1-3 0,0-3 0,-1-3 0,1-3 0,0-2 0,0-3 0,0-3 0,0-2 0,2-2 0,0-3 0,1-3 0,1-1 0,1-3 0,1-1 0,2-2 0,1-3 0,2 0 0,1-3 0,3 0 0,1-3 0,3 0 0,2-1 0,2-2 0,2 0 0,4-1 0,1 0 0,4-1 0,2 0 0,3-1 0,3 0 0,3 1 0,3-1 0,4 1 0,2 1 0,4-1 0,3 2 0,3 0 0,4 2 0,3 0 0,4 1 0,3 2 0,4 1 0,3 2 0,4 1 0,3 2 0,4 2 0,3 1 0,4 3 0,3 2 0,3 2 0,4 3 0,4 2 0,2 2 0,4 3 0,3 3 0,4 2 0,2 3 0,4 3 0,2 3 0,3 3 0,3 2 0,3 4 0,3 3 0,2 3 0,2 4 0,3 2 0,2 4 0,2 3 0,2 3 0,2 3 0,2 4 0,2 3 0,1 3 0,1 3 0,2 4 0,1 2 0,1 4 0,1 3 0,0 3 0,1 3 0,1 3 0,0 3 0,1 3 0,-1 3 0,0 2 0,0 3 0,0 3 0,0 2 0,-2 2 0,0 3 0,-1 3 0,-1 1 0,-1 3 0,-1 1 0,-2 2 0,-1 3 0,-2 0 0,-1 3 0,-3 0 0,-1 3 0,-3 0 0,-2 1 0,-2 2 0,-2 0 0,-4 1 0,-1 0 0,-4 1 0,-2 0 0,-3 1 0,-3 0 0,-3-1 0,-3 1 0,-4-1 0,-2-1 0,-4 1 0,-3-2 0,-3 0 0,-4-2 0,-3 0 0,-4-1 0,-3-2 0,-4-1 0,-3-2 0,-4-1 0,-3-2 0,-4-2 0,-3-1 0,-4-3 0,-3-2 0,-3-2 0,-4-3 0,-4-2 0,-2-2 0,-4-3 0,-3-3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01/05/2025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8552328" y="6642846"/>
            <a:ext cx="591671" cy="215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68A1FF57-B384-4DE7-C4B2-E9CB04D2740F}"/>
              </a:ext>
            </a:extLst>
          </p:cNvPr>
          <p:cNvSpPr/>
          <p:nvPr userDrawn="1"/>
        </p:nvSpPr>
        <p:spPr>
          <a:xfrm>
            <a:off x="8552328" y="6642846"/>
            <a:ext cx="591671" cy="215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Gradient Backgroun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417EE66-F039-7DE8-EEF3-B227E89B3FA4}"/>
              </a:ext>
            </a:extLst>
          </p:cNvPr>
          <p:cNvSpPr/>
          <p:nvPr userDrawn="1"/>
        </p:nvSpPr>
        <p:spPr>
          <a:xfrm>
            <a:off x="8552328" y="6642846"/>
            <a:ext cx="591671" cy="215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48494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755649" y="1716190"/>
            <a:ext cx="7632700"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787397"/>
            <a:chOff x="743837" y="1344834"/>
            <a:chExt cx="7644513" cy="1787397"/>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007BB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513437"/>
            </a:xfrm>
            <a:prstGeom prst="rect">
              <a:avLst/>
            </a:prstGeom>
            <a:noFill/>
            <a:ln w="19050">
              <a:solidFill>
                <a:srgbClr val="007BB4"/>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007BB4"/>
                </a:solidFill>
                <a:latin typeface="Roboto" panose="02000000000000000000" pitchFamily="2" charset="0"/>
                <a:ea typeface="Roboto" panose="02000000000000000000" pitchFamily="2" charset="0"/>
              </a:rPr>
              <a:t>Disclaimers</a:t>
            </a:r>
            <a:endParaRPr lang="en-GB" sz="2800" b="1" dirty="0">
              <a:solidFill>
                <a:srgbClr val="007BB4"/>
              </a:solidFill>
            </a:endParaRPr>
          </a:p>
        </p:txBody>
      </p:sp>
      <p:grpSp>
        <p:nvGrpSpPr>
          <p:cNvPr id="2" name="Group 1">
            <a:extLst>
              <a:ext uri="{FF2B5EF4-FFF2-40B4-BE49-F238E27FC236}">
                <a16:creationId xmlns:a16="http://schemas.microsoft.com/office/drawing/2014/main" id="{0093E407-FF33-6CAF-1545-ACAE4AA573BB}"/>
              </a:ext>
            </a:extLst>
          </p:cNvPr>
          <p:cNvGrpSpPr/>
          <p:nvPr userDrawn="1"/>
        </p:nvGrpSpPr>
        <p:grpSpPr>
          <a:xfrm>
            <a:off x="743835" y="3604852"/>
            <a:ext cx="7644513" cy="1571953"/>
            <a:chOff x="743837" y="1344834"/>
            <a:chExt cx="7644513" cy="1571953"/>
          </a:xfrm>
        </p:grpSpPr>
        <p:sp>
          <p:nvSpPr>
            <p:cNvPr id="3" name="Rectangle 2">
              <a:extLst>
                <a:ext uri="{FF2B5EF4-FFF2-40B4-BE49-F238E27FC236}">
                  <a16:creationId xmlns:a16="http://schemas.microsoft.com/office/drawing/2014/main" id="{8D1CBD9A-FB35-7934-3ED2-508A005A5FF8}"/>
                </a:ext>
              </a:extLst>
            </p:cNvPr>
            <p:cNvSpPr/>
            <p:nvPr/>
          </p:nvSpPr>
          <p:spPr>
            <a:xfrm>
              <a:off x="743837" y="1344834"/>
              <a:ext cx="1266195" cy="273960"/>
            </a:xfrm>
            <a:prstGeom prst="rect">
              <a:avLst/>
            </a:prstGeom>
            <a:solidFill>
              <a:srgbClr val="007BB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1600" b="1" dirty="0">
                  <a:latin typeface="Roboto" panose="02000000000000000000" pitchFamily="2" charset="0"/>
                  <a:ea typeface="Roboto" panose="02000000000000000000" pitchFamily="2" charset="0"/>
                </a:rPr>
                <a:t>Editable</a:t>
              </a:r>
            </a:p>
          </p:txBody>
        </p:sp>
        <p:sp>
          <p:nvSpPr>
            <p:cNvPr id="4" name="Rectangle 3">
              <a:extLst>
                <a:ext uri="{FF2B5EF4-FFF2-40B4-BE49-F238E27FC236}">
                  <a16:creationId xmlns:a16="http://schemas.microsoft.com/office/drawing/2014/main" id="{FAD24982-56B6-AAAE-AEFE-E38DA9E720C7}"/>
                </a:ext>
              </a:extLst>
            </p:cNvPr>
            <p:cNvSpPr/>
            <p:nvPr/>
          </p:nvSpPr>
          <p:spPr>
            <a:xfrm>
              <a:off x="755650" y="1618794"/>
              <a:ext cx="7632700" cy="1297993"/>
            </a:xfrm>
            <a:prstGeom prst="rect">
              <a:avLst/>
            </a:prstGeom>
            <a:noFill/>
            <a:ln w="19050">
              <a:solidFill>
                <a:srgbClr val="007BB4"/>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is editable and can be adapted to meet the needs of different children. Twinkl cannot be held responsible for any changes made once a resource has been downloaded. Please be aware that this content may have been edited and therefore </a:t>
              </a:r>
              <a:br>
                <a:rPr lang="en-GB" sz="1400" b="0" i="0" dirty="0">
                  <a:solidFill>
                    <a:srgbClr val="202124"/>
                  </a:solidFill>
                  <a:effectLst/>
                  <a:latin typeface="Roboto" panose="02000000000000000000" pitchFamily="2" charset="0"/>
                </a:rPr>
              </a:br>
              <a:r>
                <a:rPr lang="en-GB" sz="1400" b="0" i="0" dirty="0">
                  <a:solidFill>
                    <a:srgbClr val="202124"/>
                  </a:solidFill>
                  <a:effectLst/>
                  <a:latin typeface="Roboto" panose="02000000000000000000" pitchFamily="2" charset="0"/>
                </a:rPr>
                <a:t>may no longer reflect our values.</a:t>
              </a:r>
              <a:endParaRPr lang="en-GB" sz="1400" dirty="0">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3577060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ditable Resource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571953"/>
            <a:chOff x="743837" y="1344834"/>
            <a:chExt cx="7644513" cy="1571953"/>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1600" b="1" dirty="0">
                  <a:latin typeface="Roboto" panose="02000000000000000000" pitchFamily="2" charset="0"/>
                  <a:ea typeface="Roboto" panose="02000000000000000000" pitchFamily="2" charset="0"/>
                </a:rPr>
                <a:t>Editable</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297993"/>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is editable and can be adapted to meet the needs of different children. Twinkl cannot be held responsible for any changes made once a resource has been downloaded. Please be aware that this content may have been edited and therefore </a:t>
              </a:r>
              <a:br>
                <a:rPr lang="en-GB" sz="1400" b="0" i="0" dirty="0">
                  <a:solidFill>
                    <a:srgbClr val="202124"/>
                  </a:solidFill>
                  <a:effectLst/>
                  <a:latin typeface="Roboto" panose="02000000000000000000" pitchFamily="2" charset="0"/>
                </a:rPr>
              </a:br>
              <a:r>
                <a:rPr lang="en-GB" sz="1400" b="0" i="0" dirty="0">
                  <a:solidFill>
                    <a:srgbClr val="202124"/>
                  </a:solidFill>
                  <a:effectLst/>
                  <a:latin typeface="Roboto" panose="02000000000000000000" pitchFamily="2" charset="0"/>
                </a:rPr>
                <a:t>may no longer reflect our values.</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462528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nimation and Editable Resource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3604852"/>
            <a:ext cx="7644513" cy="1571953"/>
            <a:chOff x="743837" y="1344834"/>
            <a:chExt cx="7644513" cy="1571953"/>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1600" b="1" dirty="0">
                  <a:latin typeface="Roboto" panose="02000000000000000000" pitchFamily="2" charset="0"/>
                  <a:ea typeface="Roboto" panose="02000000000000000000" pitchFamily="2" charset="0"/>
                </a:rPr>
                <a:t>Editable</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297993"/>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is editable and can be adapted to meet the needs of different children. Twinkl cannot be held responsible for any changes made once a resource has been downloaded. Please be aware that this content may have been edited and therefore </a:t>
              </a:r>
              <a:br>
                <a:rPr lang="en-GB" sz="1400" b="0" i="0" dirty="0">
                  <a:solidFill>
                    <a:srgbClr val="202124"/>
                  </a:solidFill>
                  <a:effectLst/>
                  <a:latin typeface="Roboto" panose="02000000000000000000" pitchFamily="2" charset="0"/>
                </a:rPr>
              </a:br>
              <a:r>
                <a:rPr lang="en-GB" sz="1400" b="0" i="0" dirty="0">
                  <a:solidFill>
                    <a:srgbClr val="202124"/>
                  </a:solidFill>
                  <a:effectLst/>
                  <a:latin typeface="Roboto" panose="02000000000000000000" pitchFamily="2" charset="0"/>
                </a:rPr>
                <a:t>may no longer reflect our values.</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
        <p:nvSpPr>
          <p:cNvPr id="2" name="Rectangle 1">
            <a:extLst>
              <a:ext uri="{FF2B5EF4-FFF2-40B4-BE49-F238E27FC236}">
                <a16:creationId xmlns:a16="http://schemas.microsoft.com/office/drawing/2014/main" id="{831FCADC-C0C1-A512-A0E6-00735A98EE23}"/>
              </a:ext>
            </a:extLst>
          </p:cNvPr>
          <p:cNvSpPr/>
          <p:nvPr userDrawn="1"/>
        </p:nvSpPr>
        <p:spPr>
          <a:xfrm>
            <a:off x="743835" y="1681195"/>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3" name="Rectangle 2">
            <a:extLst>
              <a:ext uri="{FF2B5EF4-FFF2-40B4-BE49-F238E27FC236}">
                <a16:creationId xmlns:a16="http://schemas.microsoft.com/office/drawing/2014/main" id="{F88C9B18-CEF9-33DD-B6BC-F4FAE51CB874}"/>
              </a:ext>
            </a:extLst>
          </p:cNvPr>
          <p:cNvSpPr/>
          <p:nvPr userDrawn="1"/>
        </p:nvSpPr>
        <p:spPr>
          <a:xfrm>
            <a:off x="755648" y="1955155"/>
            <a:ext cx="7632700" cy="1513437"/>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624152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hyperlink" Target="https://www.twinkl.co.uk/" TargetMode="External"/><Relationship Id="rId5" Type="http://schemas.openxmlformats.org/officeDocument/2006/relationships/slideLayout" Target="../slideLayouts/slideLayout10.xml"/><Relationship Id="rId10" Type="http://schemas.openxmlformats.org/officeDocument/2006/relationships/image" Target="../media/image1.jpg"/><Relationship Id="rId4" Type="http://schemas.openxmlformats.org/officeDocument/2006/relationships/slideLayout" Target="../slideLayouts/slideLayout9.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 id="2147483676" r:id="rId5"/>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11"/>
            <a:extLst>
              <a:ext uri="{FF2B5EF4-FFF2-40B4-BE49-F238E27FC236}">
                <a16:creationId xmlns:a16="http://schemas.microsoft.com/office/drawing/2014/main" id="{8E0761B6-64B0-C58E-4B25-9A59D64C8914}"/>
              </a:ext>
            </a:extLst>
          </p:cNvPr>
          <p:cNvSpPr/>
          <p:nvPr userDrawn="1"/>
        </p:nvSpPr>
        <p:spPr>
          <a:xfrm>
            <a:off x="8552328" y="6642846"/>
            <a:ext cx="591671" cy="215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3" r:id="rId3"/>
    <p:sldLayoutId id="2147483674" r:id="rId4"/>
    <p:sldLayoutId id="2147483675" r:id="rId5"/>
    <p:sldLayoutId id="2147483669" r:id="rId6"/>
    <p:sldLayoutId id="2147483670" r:id="rId7"/>
    <p:sldLayoutId id="2147483671"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5.sv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customXml" Target="../ink/ink2.xml"/><Relationship Id="rId5" Type="http://schemas.openxmlformats.org/officeDocument/2006/relationships/image" Target="../media/image24.png"/><Relationship Id="rId4" Type="http://schemas.openxmlformats.org/officeDocument/2006/relationships/customXml" Target="../ink/ink1.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jpg"/><Relationship Id="rId1" Type="http://schemas.openxmlformats.org/officeDocument/2006/relationships/slideLayout" Target="../slideLayouts/slideLayout5.xml"/><Relationship Id="rId5" Type="http://schemas.openxmlformats.org/officeDocument/2006/relationships/image" Target="../media/image27.pn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slide" Target="slide12.xml"/><Relationship Id="rId7" Type="http://schemas.openxmlformats.org/officeDocument/2006/relationships/image" Target="../media/image38.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37.png"/><Relationship Id="rId5" Type="http://schemas.openxmlformats.org/officeDocument/2006/relationships/slide" Target="slide9.xml"/><Relationship Id="rId4" Type="http://schemas.openxmlformats.org/officeDocument/2006/relationships/slide" Target="slide13.xml"/></Relationships>
</file>

<file path=ppt/slides/_rels/slide12.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4.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slide" Target="slide16.xml"/><Relationship Id="rId7" Type="http://schemas.openxmlformats.org/officeDocument/2006/relationships/slide" Target="slide17.xml"/><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50.png"/><Relationship Id="rId5" Type="http://schemas.openxmlformats.org/officeDocument/2006/relationships/slide" Target="slide15.xml"/><Relationship Id="rId4" Type="http://schemas.openxmlformats.org/officeDocument/2006/relationships/image" Target="../media/image49.png"/></Relationships>
</file>

<file path=ppt/slides/_rels/slide15.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image" Target="../media/image55.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1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40.png"/><Relationship Id="rId7" Type="http://schemas.openxmlformats.org/officeDocument/2006/relationships/image" Target="../media/image58.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41.png"/></Relationships>
</file>

<file path=ppt/slides/_rels/slide1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18.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5.png"/><Relationship Id="rId7" Type="http://schemas.openxmlformats.org/officeDocument/2006/relationships/image" Target="../media/image66.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slide" Target="slide13.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04B29CC-BE9C-697C-7C4D-CE7BEF2DE0FB}"/>
            </a:ext>
          </a:extLst>
        </p:cNvPr>
        <p:cNvGrpSpPr/>
        <p:nvPr/>
      </p:nvGrpSpPr>
      <p:grpSpPr>
        <a:xfrm>
          <a:off x="0" y="0"/>
          <a:ext cx="0" cy="0"/>
          <a:chOff x="0" y="0"/>
          <a:chExt cx="0" cy="0"/>
        </a:xfrm>
      </p:grpSpPr>
    </p:spTree>
    <p:extLst>
      <p:ext uri="{BB962C8B-B14F-4D97-AF65-F5344CB8AC3E}">
        <p14:creationId xmlns:p14="http://schemas.microsoft.com/office/powerpoint/2010/main" val="3484125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92B90EC-6AA3-0938-EA6E-D4720DF6A7D1}"/>
            </a:ext>
          </a:extLst>
        </p:cNvPr>
        <p:cNvGrpSpPr/>
        <p:nvPr/>
      </p:nvGrpSpPr>
      <p:grpSpPr>
        <a:xfrm>
          <a:off x="0" y="0"/>
          <a:ext cx="0" cy="0"/>
          <a:chOff x="0" y="0"/>
          <a:chExt cx="0" cy="0"/>
        </a:xfrm>
      </p:grpSpPr>
      <p:sp>
        <p:nvSpPr>
          <p:cNvPr id="8" name="Text Box">
            <a:extLst>
              <a:ext uri="{FF2B5EF4-FFF2-40B4-BE49-F238E27FC236}">
                <a16:creationId xmlns:a16="http://schemas.microsoft.com/office/drawing/2014/main" id="{F49EDD4F-EFF8-18CB-C072-F5EF88967498}"/>
              </a:ext>
            </a:extLst>
          </p:cNvPr>
          <p:cNvSpPr/>
          <p:nvPr/>
        </p:nvSpPr>
        <p:spPr>
          <a:xfrm flipH="1">
            <a:off x="329455" y="4939468"/>
            <a:ext cx="2994859" cy="1810143"/>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t" anchorCtr="0">
            <a:noAutofit/>
          </a:bodyPr>
          <a:lstStyle/>
          <a:p>
            <a:pPr algn="ctr"/>
            <a:endParaRPr lang="en-GB" dirty="0">
              <a:solidFill>
                <a:schemeClr val="tx1">
                  <a:lumMod val="90000"/>
                  <a:lumOff val="10000"/>
                </a:schemeClr>
              </a:solidFill>
            </a:endParaRPr>
          </a:p>
        </p:txBody>
      </p:sp>
      <p:sp>
        <p:nvSpPr>
          <p:cNvPr id="10" name="Text Box">
            <a:extLst>
              <a:ext uri="{FF2B5EF4-FFF2-40B4-BE49-F238E27FC236}">
                <a16:creationId xmlns:a16="http://schemas.microsoft.com/office/drawing/2014/main" id="{FED5898E-0168-487E-AC10-7CDF2C1F1FB8}"/>
              </a:ext>
            </a:extLst>
          </p:cNvPr>
          <p:cNvSpPr/>
          <p:nvPr/>
        </p:nvSpPr>
        <p:spPr>
          <a:xfrm>
            <a:off x="497804" y="274401"/>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When Is Earth Day?</a:t>
            </a:r>
          </a:p>
        </p:txBody>
      </p:sp>
      <p:sp>
        <p:nvSpPr>
          <p:cNvPr id="5" name="Text Box">
            <a:extLst>
              <a:ext uri="{FF2B5EF4-FFF2-40B4-BE49-F238E27FC236}">
                <a16:creationId xmlns:a16="http://schemas.microsoft.com/office/drawing/2014/main" id="{C4DB48DE-2EF5-D763-320A-D168E1E2DC37}"/>
              </a:ext>
            </a:extLst>
          </p:cNvPr>
          <p:cNvSpPr/>
          <p:nvPr/>
        </p:nvSpPr>
        <p:spPr>
          <a:xfrm flipH="1">
            <a:off x="5514426" y="1574701"/>
            <a:ext cx="3433864" cy="2525630"/>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t" anchorCtr="0">
            <a:noAutofit/>
          </a:bodyPr>
          <a:lstStyle/>
          <a:p>
            <a:pPr algn="ctr"/>
            <a:endParaRPr lang="en-GB" dirty="0">
              <a:solidFill>
                <a:schemeClr val="tx1">
                  <a:lumMod val="90000"/>
                  <a:lumOff val="10000"/>
                </a:schemeClr>
              </a:solidFill>
            </a:endParaRPr>
          </a:p>
        </p:txBody>
      </p:sp>
      <p:grpSp>
        <p:nvGrpSpPr>
          <p:cNvPr id="16" name="Group 15">
            <a:extLst>
              <a:ext uri="{FF2B5EF4-FFF2-40B4-BE49-F238E27FC236}">
                <a16:creationId xmlns:a16="http://schemas.microsoft.com/office/drawing/2014/main" id="{002009EB-4E50-3447-953A-0CB07F33899A}"/>
              </a:ext>
            </a:extLst>
          </p:cNvPr>
          <p:cNvGrpSpPr/>
          <p:nvPr/>
        </p:nvGrpSpPr>
        <p:grpSpPr>
          <a:xfrm>
            <a:off x="6229993" y="1465116"/>
            <a:ext cx="2484761" cy="2586551"/>
            <a:chOff x="5964705" y="1362213"/>
            <a:chExt cx="2484761" cy="2586551"/>
          </a:xfrm>
        </p:grpSpPr>
        <p:pic>
          <p:nvPicPr>
            <p:cNvPr id="14" name="Picture 13">
              <a:extLst>
                <a:ext uri="{FF2B5EF4-FFF2-40B4-BE49-F238E27FC236}">
                  <a16:creationId xmlns:a16="http://schemas.microsoft.com/office/drawing/2014/main" id="{F2586E97-B921-FEC4-B706-CC1EFD9011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4705" y="1362213"/>
              <a:ext cx="2484761" cy="2586551"/>
            </a:xfrm>
            <a:prstGeom prst="rect">
              <a:avLst/>
            </a:prstGeom>
          </p:spPr>
        </p:pic>
        <p:sp>
          <p:nvSpPr>
            <p:cNvPr id="15" name="TextBox 14">
              <a:extLst>
                <a:ext uri="{FF2B5EF4-FFF2-40B4-BE49-F238E27FC236}">
                  <a16:creationId xmlns:a16="http://schemas.microsoft.com/office/drawing/2014/main" id="{C2344856-38E0-536A-9545-0F2392789221}"/>
                </a:ext>
              </a:extLst>
            </p:cNvPr>
            <p:cNvSpPr txBox="1"/>
            <p:nvPr/>
          </p:nvSpPr>
          <p:spPr>
            <a:xfrm rot="20993724">
              <a:off x="6183025" y="2000939"/>
              <a:ext cx="1245140" cy="369332"/>
            </a:xfrm>
            <a:prstGeom prst="rect">
              <a:avLst/>
            </a:prstGeom>
            <a:noFill/>
          </p:spPr>
          <p:txBody>
            <a:bodyPr wrap="square" rtlCol="0">
              <a:spAutoFit/>
            </a:bodyPr>
            <a:lstStyle/>
            <a:p>
              <a:pPr algn="ctr"/>
              <a:r>
                <a:rPr lang="en-GB" b="1" dirty="0">
                  <a:solidFill>
                    <a:schemeClr val="bg1"/>
                  </a:solidFill>
                </a:rPr>
                <a:t>April</a:t>
              </a:r>
            </a:p>
          </p:txBody>
        </p:sp>
      </p:grpSp>
      <p:sp>
        <p:nvSpPr>
          <p:cNvPr id="4" name="Rectangle: Rounded Corners 3">
            <a:extLst>
              <a:ext uri="{FF2B5EF4-FFF2-40B4-BE49-F238E27FC236}">
                <a16:creationId xmlns:a16="http://schemas.microsoft.com/office/drawing/2014/main" id="{197D5EFB-C253-7D12-4DC2-10A562A7A663}"/>
              </a:ext>
            </a:extLst>
          </p:cNvPr>
          <p:cNvSpPr/>
          <p:nvPr/>
        </p:nvSpPr>
        <p:spPr>
          <a:xfrm>
            <a:off x="195710" y="1077313"/>
            <a:ext cx="5231302" cy="3132604"/>
          </a:xfrm>
          <a:prstGeom prst="roundRect">
            <a:avLst>
              <a:gd name="adj" fmla="val 10417"/>
            </a:avLst>
          </a:prstGeom>
          <a:solidFill>
            <a:srgbClr val="0076B0"/>
          </a:solidFill>
          <a:ln w="19050">
            <a:solidFill>
              <a:srgbClr val="90C8E5"/>
            </a:solidFill>
          </a:ln>
        </p:spPr>
        <p:style>
          <a:lnRef idx="2">
            <a:schemeClr val="accent1">
              <a:shade val="50000"/>
            </a:schemeClr>
          </a:lnRef>
          <a:fillRef idx="1">
            <a:schemeClr val="accent1"/>
          </a:fillRef>
          <a:effectRef idx="0">
            <a:schemeClr val="accent1"/>
          </a:effectRef>
          <a:fontRef idx="minor">
            <a:schemeClr val="lt1"/>
          </a:fontRef>
        </p:style>
        <p:txBody>
          <a:bodyPr lIns="504000" rIns="324000" rtlCol="0" anchor="ctr"/>
          <a:lstStyle/>
          <a:p>
            <a:pPr fontAlgn="base"/>
            <a:r>
              <a:rPr lang="en-GB" dirty="0">
                <a:cs typeface="Arial" panose="020B0604020202020204" pitchFamily="34" charset="0"/>
              </a:rPr>
              <a:t>Earth Day takes place every year on April 22 to show support for the protection of the environment and our planet. </a:t>
            </a:r>
          </a:p>
          <a:p>
            <a:pPr fontAlgn="base"/>
            <a:endParaRPr lang="en-GB" dirty="0">
              <a:cs typeface="Arial" panose="020B0604020202020204" pitchFamily="34" charset="0"/>
            </a:endParaRPr>
          </a:p>
          <a:p>
            <a:pPr fontAlgn="base"/>
            <a:r>
              <a:rPr lang="en-GB" dirty="0">
                <a:cs typeface="Arial" panose="020B0604020202020204" pitchFamily="34" charset="0"/>
              </a:rPr>
              <a:t>Since 1970, Earth Day has brought together people, governments and companies from around the world, supporting them to do something positive for the environment. </a:t>
            </a:r>
          </a:p>
        </p:txBody>
      </p:sp>
      <p:pic>
        <p:nvPicPr>
          <p:cNvPr id="18" name="Picture 17">
            <a:extLst>
              <a:ext uri="{FF2B5EF4-FFF2-40B4-BE49-F238E27FC236}">
                <a16:creationId xmlns:a16="http://schemas.microsoft.com/office/drawing/2014/main" id="{CDFE884B-EAB2-240F-3B5D-1C48675427AD}"/>
              </a:ext>
            </a:extLst>
          </p:cNvPr>
          <p:cNvPicPr>
            <a:picLocks noChangeAspect="1"/>
          </p:cNvPicPr>
          <p:nvPr/>
        </p:nvPicPr>
        <p:blipFill>
          <a:blip r:embed="rId4" cstate="print">
            <a:extLst>
              <a:ext uri="{28A0092B-C50C-407E-A947-70E740481C1C}">
                <a14:useLocalDpi xmlns:a14="http://schemas.microsoft.com/office/drawing/2010/main" val="0"/>
              </a:ext>
            </a:extLst>
          </a:blip>
          <a:srcRect l="678" r="678"/>
          <a:stretch/>
        </p:blipFill>
        <p:spPr>
          <a:xfrm>
            <a:off x="651620" y="5016438"/>
            <a:ext cx="2310333" cy="1656202"/>
          </a:xfrm>
          <a:prstGeom prst="roundRect">
            <a:avLst>
              <a:gd name="adj" fmla="val 5029"/>
            </a:avLst>
          </a:prstGeom>
        </p:spPr>
      </p:pic>
      <p:sp>
        <p:nvSpPr>
          <p:cNvPr id="7" name="Rectangle: Rounded Corners 6">
            <a:extLst>
              <a:ext uri="{FF2B5EF4-FFF2-40B4-BE49-F238E27FC236}">
                <a16:creationId xmlns:a16="http://schemas.microsoft.com/office/drawing/2014/main" id="{36CFBE31-60D7-0830-A0D8-7AF38CD31553}"/>
              </a:ext>
            </a:extLst>
          </p:cNvPr>
          <p:cNvSpPr/>
          <p:nvPr/>
        </p:nvSpPr>
        <p:spPr>
          <a:xfrm>
            <a:off x="3555050" y="5906147"/>
            <a:ext cx="5393240" cy="677452"/>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324000" rIns="504000" rtlCol="0" anchor="ctr"/>
          <a:lstStyle/>
          <a:p>
            <a:pPr algn="ctr"/>
            <a:r>
              <a:rPr lang="en-GB" dirty="0">
                <a:cs typeface="Arial" panose="020B0604020202020204" pitchFamily="34" charset="0"/>
              </a:rPr>
              <a:t>This year’s theme is “Our Power our Planet”</a:t>
            </a:r>
          </a:p>
        </p:txBody>
      </p:sp>
      <p:sp>
        <p:nvSpPr>
          <p:cNvPr id="2" name="Rectangle: Rounded Corners 1">
            <a:extLst>
              <a:ext uri="{FF2B5EF4-FFF2-40B4-BE49-F238E27FC236}">
                <a16:creationId xmlns:a16="http://schemas.microsoft.com/office/drawing/2014/main" id="{61422849-7613-8C1D-EE5C-93128CFCE1B3}"/>
              </a:ext>
            </a:extLst>
          </p:cNvPr>
          <p:cNvSpPr/>
          <p:nvPr/>
        </p:nvSpPr>
        <p:spPr>
          <a:xfrm>
            <a:off x="3555050" y="4242763"/>
            <a:ext cx="5393240" cy="1354904"/>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324000" rIns="504000" rtlCol="0" anchor="ctr"/>
          <a:lstStyle/>
          <a:p>
            <a:pPr algn="ctr"/>
            <a:r>
              <a:rPr lang="en-GB" dirty="0">
                <a:cs typeface="Arial" panose="020B0604020202020204" pitchFamily="34" charset="0"/>
              </a:rPr>
              <a:t>It promotes the fact that ‘change starts with action’ and we can all take action and encourage others to take action that positively impacts on the world around us.</a:t>
            </a:r>
          </a:p>
        </p:txBody>
      </p:sp>
    </p:spTree>
    <p:extLst>
      <p:ext uri="{BB962C8B-B14F-4D97-AF65-F5344CB8AC3E}">
        <p14:creationId xmlns:p14="http://schemas.microsoft.com/office/powerpoint/2010/main" val="17852792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par>
                          <p:cTn id="15" fill="hold">
                            <p:stCondLst>
                              <p:cond delay="1500"/>
                            </p:stCondLst>
                            <p:childTnLst>
                              <p:par>
                                <p:cTn id="16" presetID="22" presetClass="entr" presetSubtype="2"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right)">
                                      <p:cBhvr>
                                        <p:cTn id="18" dur="1000"/>
                                        <p:tgtEl>
                                          <p:spTgt spid="7"/>
                                        </p:tgtEl>
                                      </p:cBhvr>
                                    </p:animEffect>
                                  </p:childTnLst>
                                </p:cTn>
                              </p:par>
                            </p:childTnLst>
                          </p:cTn>
                        </p:par>
                        <p:par>
                          <p:cTn id="19" fill="hold">
                            <p:stCondLst>
                              <p:cond delay="2500"/>
                            </p:stCondLst>
                            <p:childTnLst>
                              <p:par>
                                <p:cTn id="20" presetID="10" presetClass="entr" presetSubtype="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right)">
                                      <p:cBhvr>
                                        <p:cTn id="2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animBg="1"/>
      <p:bldP spid="4" grpId="0" animBg="1"/>
      <p:bldP spid="7" grpId="0" animBg="1"/>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37BEE8A-095B-D877-4921-2C09D8DE793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506672" y="431545"/>
            <a:ext cx="2091250" cy="2788333"/>
          </a:xfrm>
          <a:prstGeom prst="rect">
            <a:avLst/>
          </a:prstGeom>
        </p:spPr>
      </p:pic>
      <p:pic>
        <p:nvPicPr>
          <p:cNvPr id="4" name="Graphic 3">
            <a:extLst>
              <a:ext uri="{FF2B5EF4-FFF2-40B4-BE49-F238E27FC236}">
                <a16:creationId xmlns:a16="http://schemas.microsoft.com/office/drawing/2014/main" id="{2A993376-330C-3A1C-1550-5F773C06067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6765468" y="246879"/>
            <a:ext cx="2091250" cy="2788333"/>
          </a:xfrm>
          <a:prstGeom prst="rect">
            <a:avLst/>
          </a:prstGeom>
        </p:spPr>
      </p:pic>
      <p:sp>
        <p:nvSpPr>
          <p:cNvPr id="5" name="TextBox 4">
            <a:extLst>
              <a:ext uri="{FF2B5EF4-FFF2-40B4-BE49-F238E27FC236}">
                <a16:creationId xmlns:a16="http://schemas.microsoft.com/office/drawing/2014/main" id="{13084E08-3EC9-27E1-EAC0-14908EAA1444}"/>
              </a:ext>
            </a:extLst>
          </p:cNvPr>
          <p:cNvSpPr txBox="1"/>
          <p:nvPr/>
        </p:nvSpPr>
        <p:spPr>
          <a:xfrm>
            <a:off x="311922" y="3292250"/>
            <a:ext cx="4572000" cy="369332"/>
          </a:xfrm>
          <a:prstGeom prst="rect">
            <a:avLst/>
          </a:prstGeom>
          <a:noFill/>
        </p:spPr>
        <p:txBody>
          <a:bodyPr wrap="square">
            <a:spAutoFit/>
          </a:bodyPr>
          <a:lstStyle/>
          <a:p>
            <a:r>
              <a:rPr lang="en-GB" b="1" u="sng" dirty="0">
                <a:cs typeface="Arial" panose="020B0604020202020204" pitchFamily="34" charset="0"/>
              </a:rPr>
              <a:t>Article 6 (life survival and development)</a:t>
            </a:r>
          </a:p>
        </p:txBody>
      </p:sp>
      <p:sp>
        <p:nvSpPr>
          <p:cNvPr id="7" name="TextBox 6">
            <a:extLst>
              <a:ext uri="{FF2B5EF4-FFF2-40B4-BE49-F238E27FC236}">
                <a16:creationId xmlns:a16="http://schemas.microsoft.com/office/drawing/2014/main" id="{9C1BDE01-1805-36C4-61C0-41EF9996342A}"/>
              </a:ext>
            </a:extLst>
          </p:cNvPr>
          <p:cNvSpPr txBox="1"/>
          <p:nvPr/>
        </p:nvSpPr>
        <p:spPr>
          <a:xfrm>
            <a:off x="152688" y="3822419"/>
            <a:ext cx="4572000" cy="1200329"/>
          </a:xfrm>
          <a:prstGeom prst="rect">
            <a:avLst/>
          </a:prstGeom>
          <a:noFill/>
        </p:spPr>
        <p:txBody>
          <a:bodyPr wrap="square">
            <a:spAutoFit/>
          </a:bodyPr>
          <a:lstStyle/>
          <a:p>
            <a:pPr>
              <a:lnSpc>
                <a:spcPct val="100000"/>
              </a:lnSpc>
            </a:pPr>
            <a:r>
              <a:rPr lang="en-GB" sz="1800" dirty="0">
                <a:cs typeface="Arial" panose="020B0604020202020204" pitchFamily="34" charset="0"/>
              </a:rPr>
              <a:t>Every child has the right to life. Governments must do all they can to ensure that children survive and develop to their full potential.</a:t>
            </a:r>
          </a:p>
        </p:txBody>
      </p:sp>
      <p:sp>
        <p:nvSpPr>
          <p:cNvPr id="9" name="TextBox 8">
            <a:extLst>
              <a:ext uri="{FF2B5EF4-FFF2-40B4-BE49-F238E27FC236}">
                <a16:creationId xmlns:a16="http://schemas.microsoft.com/office/drawing/2014/main" id="{F494D065-3806-07FC-D11C-6E78CBCF2A65}"/>
              </a:ext>
            </a:extLst>
          </p:cNvPr>
          <p:cNvSpPr txBox="1"/>
          <p:nvPr/>
        </p:nvSpPr>
        <p:spPr>
          <a:xfrm>
            <a:off x="4834383" y="3124592"/>
            <a:ext cx="3948156" cy="646331"/>
          </a:xfrm>
          <a:prstGeom prst="rect">
            <a:avLst/>
          </a:prstGeom>
          <a:noFill/>
        </p:spPr>
        <p:txBody>
          <a:bodyPr wrap="square">
            <a:spAutoFit/>
          </a:bodyPr>
          <a:lstStyle/>
          <a:p>
            <a:pPr algn="ctr"/>
            <a:r>
              <a:rPr lang="en-GB" sz="1800" b="1" u="sng" dirty="0">
                <a:cs typeface="Arial" panose="020B0604020202020204" pitchFamily="34" charset="0"/>
              </a:rPr>
              <a:t>Article 24 (health, water, food and </a:t>
            </a:r>
            <a:r>
              <a:rPr lang="en-GB" b="1" u="sng" dirty="0">
                <a:cs typeface="Arial" panose="020B0604020202020204" pitchFamily="34" charset="0"/>
              </a:rPr>
              <a:t>environment</a:t>
            </a:r>
            <a:r>
              <a:rPr lang="en-GB" sz="1800" b="1" u="sng" dirty="0">
                <a:cs typeface="Arial" panose="020B0604020202020204" pitchFamily="34" charset="0"/>
              </a:rPr>
              <a:t>)</a:t>
            </a:r>
          </a:p>
        </p:txBody>
      </p:sp>
      <p:sp>
        <p:nvSpPr>
          <p:cNvPr id="11" name="TextBox 10">
            <a:extLst>
              <a:ext uri="{FF2B5EF4-FFF2-40B4-BE49-F238E27FC236}">
                <a16:creationId xmlns:a16="http://schemas.microsoft.com/office/drawing/2014/main" id="{1AB1C351-FAF1-E8CE-D63B-FA40742C89AC}"/>
              </a:ext>
            </a:extLst>
          </p:cNvPr>
          <p:cNvSpPr txBox="1"/>
          <p:nvPr/>
        </p:nvSpPr>
        <p:spPr>
          <a:xfrm>
            <a:off x="4883922" y="3769584"/>
            <a:ext cx="4148982" cy="2506327"/>
          </a:xfrm>
          <a:prstGeom prst="rect">
            <a:avLst/>
          </a:prstGeom>
          <a:noFill/>
        </p:spPr>
        <p:txBody>
          <a:bodyPr wrap="square">
            <a:spAutoFit/>
          </a:bodyPr>
          <a:lstStyle/>
          <a:p>
            <a:pPr>
              <a:lnSpc>
                <a:spcPct val="110000"/>
              </a:lnSpc>
            </a:pPr>
            <a:r>
              <a:rPr lang="en-GB" sz="1800" dirty="0">
                <a:cs typeface="Arial" panose="020B0604020202020204" pitchFamily="34" charset="0"/>
              </a:rPr>
              <a:t>Every child has the right to the best possible health. Governments must provide good quality health care, clean water, nutritious food, and a clean environment and education on health and well-being so that children can stay healthy. Richer countries must help poorer countries achieve this.</a:t>
            </a:r>
          </a:p>
        </p:txBody>
      </p:sp>
      <p:pic>
        <p:nvPicPr>
          <p:cNvPr id="13" name="Picture 12">
            <a:extLst>
              <a:ext uri="{FF2B5EF4-FFF2-40B4-BE49-F238E27FC236}">
                <a16:creationId xmlns:a16="http://schemas.microsoft.com/office/drawing/2014/main" id="{EF8D8D90-7ACB-E309-AF42-56CFD0E76296}"/>
              </a:ext>
            </a:extLst>
          </p:cNvPr>
          <p:cNvPicPr>
            <a:picLocks noChangeAspect="1"/>
          </p:cNvPicPr>
          <p:nvPr/>
        </p:nvPicPr>
        <p:blipFill>
          <a:blip r:embed="rId6"/>
          <a:stretch>
            <a:fillRect/>
          </a:stretch>
        </p:blipFill>
        <p:spPr>
          <a:xfrm>
            <a:off x="3175530" y="4995562"/>
            <a:ext cx="1628775" cy="1800225"/>
          </a:xfrm>
          <a:prstGeom prst="rect">
            <a:avLst/>
          </a:prstGeom>
        </p:spPr>
      </p:pic>
      <p:sp>
        <p:nvSpPr>
          <p:cNvPr id="15" name="TextBox 14">
            <a:extLst>
              <a:ext uri="{FF2B5EF4-FFF2-40B4-BE49-F238E27FC236}">
                <a16:creationId xmlns:a16="http://schemas.microsoft.com/office/drawing/2014/main" id="{780AD538-3D05-EC65-389B-2F2386D08003}"/>
              </a:ext>
            </a:extLst>
          </p:cNvPr>
          <p:cNvSpPr txBox="1"/>
          <p:nvPr/>
        </p:nvSpPr>
        <p:spPr>
          <a:xfrm>
            <a:off x="2461189" y="62213"/>
            <a:ext cx="4845465" cy="369332"/>
          </a:xfrm>
          <a:prstGeom prst="rect">
            <a:avLst/>
          </a:prstGeom>
          <a:noFill/>
        </p:spPr>
        <p:txBody>
          <a:bodyPr wrap="square">
            <a:spAutoFit/>
          </a:bodyPr>
          <a:lstStyle/>
          <a:p>
            <a:r>
              <a:rPr lang="en-GB" sz="1800" b="1" u="sng" dirty="0"/>
              <a:t>Convention on the rights of the child</a:t>
            </a:r>
          </a:p>
        </p:txBody>
      </p:sp>
      <p:sp>
        <p:nvSpPr>
          <p:cNvPr id="16" name="TextBox 15">
            <a:extLst>
              <a:ext uri="{FF2B5EF4-FFF2-40B4-BE49-F238E27FC236}">
                <a16:creationId xmlns:a16="http://schemas.microsoft.com/office/drawing/2014/main" id="{A6404CBE-B31B-E951-6493-A06A0C649475}"/>
              </a:ext>
            </a:extLst>
          </p:cNvPr>
          <p:cNvSpPr txBox="1"/>
          <p:nvPr/>
        </p:nvSpPr>
        <p:spPr>
          <a:xfrm>
            <a:off x="2768837" y="642048"/>
            <a:ext cx="3777243" cy="923330"/>
          </a:xfrm>
          <a:prstGeom prst="rect">
            <a:avLst/>
          </a:prstGeom>
          <a:noFill/>
        </p:spPr>
        <p:txBody>
          <a:bodyPr wrap="square" rtlCol="0">
            <a:spAutoFit/>
          </a:bodyPr>
          <a:lstStyle/>
          <a:p>
            <a:pPr algn="ctr"/>
            <a:r>
              <a:rPr lang="en-GB" dirty="0"/>
              <a:t>The UN convention on rights of the child says that every child should have the right to:</a:t>
            </a:r>
          </a:p>
        </p:txBody>
      </p:sp>
    </p:spTree>
    <p:extLst>
      <p:ext uri="{BB962C8B-B14F-4D97-AF65-F5344CB8AC3E}">
        <p14:creationId xmlns:p14="http://schemas.microsoft.com/office/powerpoint/2010/main" val="1702908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2EC7557-2939-1AB2-A9C7-83FEF912EE2B}"/>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46F40E56-AE53-6C2B-7ABC-DBB9739ADCCC}"/>
              </a:ext>
            </a:extLst>
          </p:cNvPr>
          <p:cNvSpPr/>
          <p:nvPr/>
        </p:nvSpPr>
        <p:spPr>
          <a:xfrm>
            <a:off x="518776" y="269141"/>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Our Power, Our Planet</a:t>
            </a:r>
          </a:p>
        </p:txBody>
      </p:sp>
      <p:sp>
        <p:nvSpPr>
          <p:cNvPr id="12" name="Text Box">
            <a:extLst>
              <a:ext uri="{FF2B5EF4-FFF2-40B4-BE49-F238E27FC236}">
                <a16:creationId xmlns:a16="http://schemas.microsoft.com/office/drawing/2014/main" id="{47A47787-9FD1-9BBB-F251-66EE4EFD68E9}"/>
              </a:ext>
            </a:extLst>
          </p:cNvPr>
          <p:cNvSpPr/>
          <p:nvPr/>
        </p:nvSpPr>
        <p:spPr>
          <a:xfrm flipH="1">
            <a:off x="388747" y="1474711"/>
            <a:ext cx="8215502" cy="4916279"/>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t" anchorCtr="0">
            <a:noAutofit/>
          </a:bodyPr>
          <a:lstStyle/>
          <a:p>
            <a:pPr algn="ctr"/>
            <a:r>
              <a:rPr lang="en-GB" dirty="0">
                <a:solidFill>
                  <a:schemeClr val="tx1">
                    <a:lumMod val="90000"/>
                    <a:lumOff val="10000"/>
                  </a:schemeClr>
                </a:solidFill>
              </a:rPr>
              <a:t>This year’s Earth day theme is Our power Our planet.</a:t>
            </a:r>
          </a:p>
          <a:p>
            <a:pPr algn="ctr"/>
            <a:endParaRPr lang="en-GB" dirty="0">
              <a:solidFill>
                <a:schemeClr val="tx1">
                  <a:lumMod val="90000"/>
                  <a:lumOff val="10000"/>
                </a:schemeClr>
              </a:solidFill>
            </a:endParaRPr>
          </a:p>
          <a:p>
            <a:pPr algn="ctr"/>
            <a:r>
              <a:rPr lang="en-GB" dirty="0">
                <a:solidFill>
                  <a:schemeClr val="tx1">
                    <a:lumMod val="90000"/>
                    <a:lumOff val="10000"/>
                  </a:schemeClr>
                </a:solidFill>
              </a:rPr>
              <a:t>Burning lots of fossil fuels to create energy causes lots of air pollution and harms our planet</a:t>
            </a:r>
          </a:p>
          <a:p>
            <a:pPr algn="ctr"/>
            <a:endParaRPr lang="en-GB" dirty="0">
              <a:solidFill>
                <a:schemeClr val="tx1">
                  <a:lumMod val="90000"/>
                  <a:lumOff val="10000"/>
                </a:schemeClr>
              </a:solidFill>
            </a:endParaRPr>
          </a:p>
          <a:p>
            <a:pPr algn="ctr"/>
            <a:endParaRPr lang="en-GB" dirty="0">
              <a:solidFill>
                <a:schemeClr val="tx1">
                  <a:lumMod val="90000"/>
                  <a:lumOff val="10000"/>
                </a:schemeClr>
              </a:solidFill>
            </a:endParaRPr>
          </a:p>
          <a:p>
            <a:pPr algn="ctr"/>
            <a:endParaRPr lang="en-GB" dirty="0">
              <a:solidFill>
                <a:schemeClr val="tx1">
                  <a:lumMod val="90000"/>
                  <a:lumOff val="10000"/>
                </a:schemeClr>
              </a:solidFill>
            </a:endParaRPr>
          </a:p>
        </p:txBody>
      </p:sp>
      <p:sp>
        <p:nvSpPr>
          <p:cNvPr id="29" name="TextBox 28">
            <a:extLst>
              <a:ext uri="{FF2B5EF4-FFF2-40B4-BE49-F238E27FC236}">
                <a16:creationId xmlns:a16="http://schemas.microsoft.com/office/drawing/2014/main" id="{3470A5F7-E5F3-A903-E0F6-C6F094EC21BC}"/>
              </a:ext>
            </a:extLst>
          </p:cNvPr>
          <p:cNvSpPr txBox="1"/>
          <p:nvPr/>
        </p:nvSpPr>
        <p:spPr>
          <a:xfrm>
            <a:off x="770970" y="4777099"/>
            <a:ext cx="3412289" cy="1477328"/>
          </a:xfrm>
          <a:prstGeom prst="rect">
            <a:avLst/>
          </a:prstGeom>
          <a:noFill/>
        </p:spPr>
        <p:txBody>
          <a:bodyPr wrap="square" rtlCol="0">
            <a:spAutoFit/>
          </a:bodyPr>
          <a:lstStyle/>
          <a:p>
            <a:pPr algn="ctr"/>
            <a:r>
              <a:rPr lang="en-GB" dirty="0">
                <a:solidFill>
                  <a:schemeClr val="tx1"/>
                </a:solidFill>
              </a:rPr>
              <a:t>We need to protect all living things and try to make sure our planet will be a safe place for everyone in the future.</a:t>
            </a:r>
          </a:p>
          <a:p>
            <a:pPr algn="ctr"/>
            <a:endParaRPr lang="en-GB" dirty="0"/>
          </a:p>
        </p:txBody>
      </p:sp>
      <p:pic>
        <p:nvPicPr>
          <p:cNvPr id="30" name="Picture 29">
            <a:extLst>
              <a:ext uri="{FF2B5EF4-FFF2-40B4-BE49-F238E27FC236}">
                <a16:creationId xmlns:a16="http://schemas.microsoft.com/office/drawing/2014/main" id="{49C89D09-1A3D-2F6D-5FC5-70CBD0FD609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7793" t="7749" r="6479" b="9605"/>
          <a:stretch/>
        </p:blipFill>
        <p:spPr>
          <a:xfrm>
            <a:off x="4686778" y="3230559"/>
            <a:ext cx="2910434" cy="2877549"/>
          </a:xfrm>
          <a:prstGeom prst="round2SameRect">
            <a:avLst/>
          </a:prstGeom>
          <a:ln w="38100">
            <a:solidFill>
              <a:srgbClr val="85BD33"/>
            </a:solidFill>
          </a:ln>
        </p:spPr>
      </p:pic>
      <p:pic>
        <p:nvPicPr>
          <p:cNvPr id="2" name="Picture 1">
            <a:extLst>
              <a:ext uri="{FF2B5EF4-FFF2-40B4-BE49-F238E27FC236}">
                <a16:creationId xmlns:a16="http://schemas.microsoft.com/office/drawing/2014/main" id="{B12B4AA8-2162-4219-5037-606BD2EC4903}"/>
              </a:ext>
            </a:extLst>
          </p:cNvPr>
          <p:cNvPicPr>
            <a:picLocks noChangeAspect="1"/>
          </p:cNvPicPr>
          <p:nvPr/>
        </p:nvPicPr>
        <p:blipFill>
          <a:blip r:embed="rId4"/>
          <a:stretch>
            <a:fillRect/>
          </a:stretch>
        </p:blipFill>
        <p:spPr>
          <a:xfrm>
            <a:off x="822241" y="2867114"/>
            <a:ext cx="2857500" cy="1600200"/>
          </a:xfrm>
          <a:prstGeom prst="rect">
            <a:avLst/>
          </a:prstGeom>
        </p:spPr>
      </p:pic>
    </p:spTree>
    <p:extLst>
      <p:ext uri="{BB962C8B-B14F-4D97-AF65-F5344CB8AC3E}">
        <p14:creationId xmlns:p14="http://schemas.microsoft.com/office/powerpoint/2010/main" val="378752901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2">
                                            <p:txEl>
                                              <p:pRg st="2" end="2"/>
                                            </p:txEl>
                                          </p:spTgt>
                                        </p:tgtEl>
                                        <p:attrNameLst>
                                          <p:attrName>style.visibility</p:attrName>
                                        </p:attrNameLst>
                                      </p:cBhvr>
                                      <p:to>
                                        <p:strVal val="visible"/>
                                      </p:to>
                                    </p:set>
                                    <p:animEffect transition="in" filter="fade">
                                      <p:cBhvr>
                                        <p:cTn id="10" dur="500"/>
                                        <p:tgtEl>
                                          <p:spTgt spid="12">
                                            <p:txEl>
                                              <p:pRg st="2" end="2"/>
                                            </p:txEl>
                                          </p:spTgt>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down)">
                                      <p:cBhvr>
                                        <p:cTn id="1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C5EB585-17FA-8167-8860-E6B103620F1A}"/>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0E19EB3E-9849-437D-95A3-B64F791C8525}"/>
              </a:ext>
            </a:extLst>
          </p:cNvPr>
          <p:cNvSpPr/>
          <p:nvPr/>
        </p:nvSpPr>
        <p:spPr>
          <a:xfrm>
            <a:off x="497804" y="524109"/>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Our Power, Our Planet</a:t>
            </a:r>
          </a:p>
        </p:txBody>
      </p:sp>
      <p:sp>
        <p:nvSpPr>
          <p:cNvPr id="22" name="Rectangle: Rounded Corners 21">
            <a:extLst>
              <a:ext uri="{FF2B5EF4-FFF2-40B4-BE49-F238E27FC236}">
                <a16:creationId xmlns:a16="http://schemas.microsoft.com/office/drawing/2014/main" id="{24F01E3F-4DB1-EA09-87DC-63C182B4535F}"/>
              </a:ext>
            </a:extLst>
          </p:cNvPr>
          <p:cNvSpPr/>
          <p:nvPr/>
        </p:nvSpPr>
        <p:spPr>
          <a:xfrm>
            <a:off x="300888" y="1475561"/>
            <a:ext cx="8254486" cy="576000"/>
          </a:xfrm>
          <a:prstGeom prst="roundRect">
            <a:avLst>
              <a:gd name="adj" fmla="val 10417"/>
            </a:avLst>
          </a:prstGeom>
          <a:solidFill>
            <a:srgbClr val="009386"/>
          </a:solidFill>
          <a:ln w="1905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lIns="504000" rIns="324000" rtlCol="0" anchor="ctr"/>
          <a:lstStyle/>
          <a:p>
            <a:r>
              <a:rPr lang="en-GB" b="1" dirty="0"/>
              <a:t>There are many ways to create power while being kind and caring to our planet!</a:t>
            </a:r>
          </a:p>
        </p:txBody>
      </p:sp>
      <p:grpSp>
        <p:nvGrpSpPr>
          <p:cNvPr id="34" name="Group 33">
            <a:extLst>
              <a:ext uri="{FF2B5EF4-FFF2-40B4-BE49-F238E27FC236}">
                <a16:creationId xmlns:a16="http://schemas.microsoft.com/office/drawing/2014/main" id="{2F998454-1AE4-7687-EC5E-019257AFAE0A}"/>
              </a:ext>
            </a:extLst>
          </p:cNvPr>
          <p:cNvGrpSpPr/>
          <p:nvPr/>
        </p:nvGrpSpPr>
        <p:grpSpPr>
          <a:xfrm>
            <a:off x="356955" y="2562751"/>
            <a:ext cx="2294446" cy="2471383"/>
            <a:chOff x="638577" y="2812363"/>
            <a:chExt cx="2294446" cy="2471383"/>
          </a:xfrm>
        </p:grpSpPr>
        <p:pic>
          <p:nvPicPr>
            <p:cNvPr id="6" name="Picture 5">
              <a:extLst>
                <a:ext uri="{FF2B5EF4-FFF2-40B4-BE49-F238E27FC236}">
                  <a16:creationId xmlns:a16="http://schemas.microsoft.com/office/drawing/2014/main" id="{0834DA8A-EC74-86E2-E75C-EDB14A670F76}"/>
                </a:ext>
              </a:extLst>
            </p:cNvPr>
            <p:cNvPicPr>
              <a:picLocks noChangeAspect="1"/>
            </p:cNvPicPr>
            <p:nvPr/>
          </p:nvPicPr>
          <p:blipFill>
            <a:blip r:embed="rId3" cstate="print">
              <a:extLst>
                <a:ext uri="{28A0092B-C50C-407E-A947-70E740481C1C}">
                  <a14:useLocalDpi xmlns:a14="http://schemas.microsoft.com/office/drawing/2010/main" val="0"/>
                </a:ext>
              </a:extLst>
            </a:blip>
            <a:srcRect l="12633" t="2321" r="13603" b="-6759"/>
            <a:stretch/>
          </p:blipFill>
          <p:spPr>
            <a:xfrm>
              <a:off x="638577" y="2812363"/>
              <a:ext cx="2294446" cy="2297151"/>
            </a:xfrm>
            <a:prstGeom prst="ellipse">
              <a:avLst/>
            </a:prstGeom>
            <a:ln w="19050">
              <a:solidFill>
                <a:srgbClr val="262626"/>
              </a:solidFill>
            </a:ln>
          </p:spPr>
        </p:pic>
        <p:sp>
          <p:nvSpPr>
            <p:cNvPr id="3" name="Text Box">
              <a:extLst>
                <a:ext uri="{FF2B5EF4-FFF2-40B4-BE49-F238E27FC236}">
                  <a16:creationId xmlns:a16="http://schemas.microsoft.com/office/drawing/2014/main" id="{4E881496-30DF-3CE0-1118-927487566BDD}"/>
                </a:ext>
              </a:extLst>
            </p:cNvPr>
            <p:cNvSpPr/>
            <p:nvPr/>
          </p:nvSpPr>
          <p:spPr>
            <a:xfrm>
              <a:off x="1037443" y="4788638"/>
              <a:ext cx="1496714" cy="495108"/>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wind energy</a:t>
              </a:r>
            </a:p>
          </p:txBody>
        </p:sp>
      </p:grpSp>
      <p:grpSp>
        <p:nvGrpSpPr>
          <p:cNvPr id="35" name="Group 34">
            <a:extLst>
              <a:ext uri="{FF2B5EF4-FFF2-40B4-BE49-F238E27FC236}">
                <a16:creationId xmlns:a16="http://schemas.microsoft.com/office/drawing/2014/main" id="{7B8BF1D3-D20B-018B-E122-678A16CEB2BA}"/>
              </a:ext>
            </a:extLst>
          </p:cNvPr>
          <p:cNvGrpSpPr/>
          <p:nvPr/>
        </p:nvGrpSpPr>
        <p:grpSpPr>
          <a:xfrm>
            <a:off x="3462100" y="3741358"/>
            <a:ext cx="2294446" cy="2592533"/>
            <a:chOff x="3349275" y="2812363"/>
            <a:chExt cx="2294446" cy="2592533"/>
          </a:xfrm>
        </p:grpSpPr>
        <p:pic>
          <p:nvPicPr>
            <p:cNvPr id="12" name="Picture 11">
              <a:extLst>
                <a:ext uri="{FF2B5EF4-FFF2-40B4-BE49-F238E27FC236}">
                  <a16:creationId xmlns:a16="http://schemas.microsoft.com/office/drawing/2014/main" id="{06C28AB5-6A17-B529-652A-42C4FC0562E5}"/>
                </a:ext>
              </a:extLst>
            </p:cNvPr>
            <p:cNvPicPr>
              <a:picLocks noChangeAspect="1"/>
            </p:cNvPicPr>
            <p:nvPr/>
          </p:nvPicPr>
          <p:blipFill>
            <a:blip r:embed="rId4" cstate="print">
              <a:extLst>
                <a:ext uri="{28A0092B-C50C-407E-A947-70E740481C1C}">
                  <a14:useLocalDpi xmlns:a14="http://schemas.microsoft.com/office/drawing/2010/main" val="0"/>
                </a:ext>
              </a:extLst>
            </a:blip>
            <a:srcRect l="7115" r="22275"/>
            <a:stretch/>
          </p:blipFill>
          <p:spPr>
            <a:xfrm>
              <a:off x="3349275" y="2812363"/>
              <a:ext cx="2294446" cy="2297151"/>
            </a:xfrm>
            <a:prstGeom prst="ellipse">
              <a:avLst/>
            </a:prstGeom>
            <a:ln w="19050">
              <a:solidFill>
                <a:srgbClr val="262626"/>
              </a:solidFill>
            </a:ln>
          </p:spPr>
        </p:pic>
        <p:sp>
          <p:nvSpPr>
            <p:cNvPr id="8" name="Text Box">
              <a:extLst>
                <a:ext uri="{FF2B5EF4-FFF2-40B4-BE49-F238E27FC236}">
                  <a16:creationId xmlns:a16="http://schemas.microsoft.com/office/drawing/2014/main" id="{6328F97B-DFEA-900F-CA28-F1571BE62506}"/>
                </a:ext>
              </a:extLst>
            </p:cNvPr>
            <p:cNvSpPr/>
            <p:nvPr/>
          </p:nvSpPr>
          <p:spPr>
            <a:xfrm>
              <a:off x="3749123" y="4909788"/>
              <a:ext cx="1496715" cy="495108"/>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hydropower</a:t>
              </a:r>
            </a:p>
          </p:txBody>
        </p:sp>
      </p:grpSp>
      <p:grpSp>
        <p:nvGrpSpPr>
          <p:cNvPr id="36" name="Group 35">
            <a:extLst>
              <a:ext uri="{FF2B5EF4-FFF2-40B4-BE49-F238E27FC236}">
                <a16:creationId xmlns:a16="http://schemas.microsoft.com/office/drawing/2014/main" id="{05D19C21-570B-B31C-359B-2EB9DDFAF9B2}"/>
              </a:ext>
            </a:extLst>
          </p:cNvPr>
          <p:cNvGrpSpPr/>
          <p:nvPr/>
        </p:nvGrpSpPr>
        <p:grpSpPr>
          <a:xfrm>
            <a:off x="6523736" y="2225793"/>
            <a:ext cx="2294446" cy="2495367"/>
            <a:chOff x="5853396" y="2661975"/>
            <a:chExt cx="2294446" cy="2495367"/>
          </a:xfrm>
        </p:grpSpPr>
        <p:pic>
          <p:nvPicPr>
            <p:cNvPr id="16" name="Picture 15">
              <a:extLst>
                <a:ext uri="{FF2B5EF4-FFF2-40B4-BE49-F238E27FC236}">
                  <a16:creationId xmlns:a16="http://schemas.microsoft.com/office/drawing/2014/main" id="{23AF546A-C5CD-1CB9-B724-77BB26A634E2}"/>
                </a:ext>
              </a:extLst>
            </p:cNvPr>
            <p:cNvPicPr>
              <a:picLocks noChangeAspect="1"/>
            </p:cNvPicPr>
            <p:nvPr/>
          </p:nvPicPr>
          <p:blipFill>
            <a:blip r:embed="rId5" cstate="print">
              <a:extLst>
                <a:ext uri="{28A0092B-C50C-407E-A947-70E740481C1C}">
                  <a14:useLocalDpi xmlns:a14="http://schemas.microsoft.com/office/drawing/2010/main" val="0"/>
                </a:ext>
              </a:extLst>
            </a:blip>
            <a:srcRect l="24263" t="-176" r="5127" b="176"/>
            <a:stretch/>
          </p:blipFill>
          <p:spPr>
            <a:xfrm>
              <a:off x="5853396" y="2661975"/>
              <a:ext cx="2294446" cy="2297151"/>
            </a:xfrm>
            <a:prstGeom prst="ellipse">
              <a:avLst/>
            </a:prstGeom>
            <a:ln w="19050">
              <a:solidFill>
                <a:srgbClr val="262626"/>
              </a:solidFill>
            </a:ln>
          </p:spPr>
        </p:pic>
        <p:sp>
          <p:nvSpPr>
            <p:cNvPr id="9" name="Text Box">
              <a:extLst>
                <a:ext uri="{FF2B5EF4-FFF2-40B4-BE49-F238E27FC236}">
                  <a16:creationId xmlns:a16="http://schemas.microsoft.com/office/drawing/2014/main" id="{8B6B586D-AE36-1F10-A28F-D9755E1FADA4}"/>
                </a:ext>
              </a:extLst>
            </p:cNvPr>
            <p:cNvSpPr/>
            <p:nvPr/>
          </p:nvSpPr>
          <p:spPr>
            <a:xfrm>
              <a:off x="6236929" y="4662234"/>
              <a:ext cx="1648105" cy="495108"/>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solar energy</a:t>
              </a:r>
            </a:p>
          </p:txBody>
        </p:sp>
        <p:pic>
          <p:nvPicPr>
            <p:cNvPr id="25" name="Picture 24">
              <a:extLst>
                <a:ext uri="{FF2B5EF4-FFF2-40B4-BE49-F238E27FC236}">
                  <a16:creationId xmlns:a16="http://schemas.microsoft.com/office/drawing/2014/main" id="{084503A0-059E-0D1D-1E7B-1726077592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00407" y="2771459"/>
              <a:ext cx="274059" cy="275045"/>
            </a:xfrm>
            <a:prstGeom prst="rect">
              <a:avLst/>
            </a:prstGeom>
          </p:spPr>
        </p:pic>
      </p:grpSp>
    </p:spTree>
    <p:extLst>
      <p:ext uri="{BB962C8B-B14F-4D97-AF65-F5344CB8AC3E}">
        <p14:creationId xmlns:p14="http://schemas.microsoft.com/office/powerpoint/2010/main" val="12993811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
                                        <p:tgtEl>
                                          <p:spTgt spid="3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065550E-DD0E-3B4D-E4A5-6579726D5838}"/>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35BAC064-95CC-BC0D-EAA0-D1C70CE8002B}"/>
              </a:ext>
            </a:extLst>
          </p:cNvPr>
          <p:cNvSpPr/>
          <p:nvPr/>
        </p:nvSpPr>
        <p:spPr>
          <a:xfrm>
            <a:off x="518777" y="233111"/>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Our Power, Our Planet</a:t>
            </a:r>
          </a:p>
        </p:txBody>
      </p:sp>
      <p:sp>
        <p:nvSpPr>
          <p:cNvPr id="22" name="Rectangle: Rounded Corners 21">
            <a:extLst>
              <a:ext uri="{FF2B5EF4-FFF2-40B4-BE49-F238E27FC236}">
                <a16:creationId xmlns:a16="http://schemas.microsoft.com/office/drawing/2014/main" id="{E7F99B66-73E4-A5C1-DB41-32660676E5C2}"/>
              </a:ext>
            </a:extLst>
          </p:cNvPr>
          <p:cNvSpPr/>
          <p:nvPr/>
        </p:nvSpPr>
        <p:spPr>
          <a:xfrm>
            <a:off x="370736" y="1176458"/>
            <a:ext cx="8254486" cy="576000"/>
          </a:xfrm>
          <a:prstGeom prst="roundRect">
            <a:avLst>
              <a:gd name="adj" fmla="val 10417"/>
            </a:avLst>
          </a:prstGeom>
          <a:solidFill>
            <a:srgbClr val="009386"/>
          </a:solidFill>
          <a:ln w="1905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lIns="504000" rIns="324000" rtlCol="0" anchor="ctr"/>
          <a:lstStyle/>
          <a:p>
            <a:r>
              <a:rPr lang="en-GB" b="1" dirty="0"/>
              <a:t>Our school has solar panels on the roof to help with renewable energy.</a:t>
            </a:r>
          </a:p>
        </p:txBody>
      </p:sp>
      <p:pic>
        <p:nvPicPr>
          <p:cNvPr id="2" name="Picture 1">
            <a:extLst>
              <a:ext uri="{FF2B5EF4-FFF2-40B4-BE49-F238E27FC236}">
                <a16:creationId xmlns:a16="http://schemas.microsoft.com/office/drawing/2014/main" id="{EBE40C10-2E67-F405-DF25-AE90E0C7C9F3}"/>
              </a:ext>
            </a:extLst>
          </p:cNvPr>
          <p:cNvPicPr>
            <a:picLocks noChangeAspect="1"/>
          </p:cNvPicPr>
          <p:nvPr/>
        </p:nvPicPr>
        <p:blipFill>
          <a:blip r:embed="rId3"/>
          <a:stretch>
            <a:fillRect/>
          </a:stretch>
        </p:blipFill>
        <p:spPr>
          <a:xfrm>
            <a:off x="471199" y="1969864"/>
            <a:ext cx="8201601" cy="4408361"/>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BF336F85-4441-0AC6-2008-F23624A4E89E}"/>
                  </a:ext>
                </a:extLst>
              </p14:cNvPr>
              <p14:cNvContentPartPr/>
              <p14:nvPr/>
            </p14:nvContentPartPr>
            <p14:xfrm>
              <a:off x="1478056" y="4877347"/>
              <a:ext cx="1607760" cy="1507680"/>
            </p14:xfrm>
          </p:contentPart>
        </mc:Choice>
        <mc:Fallback xmlns="">
          <p:pic>
            <p:nvPicPr>
              <p:cNvPr id="4" name="Ink 3">
                <a:extLst>
                  <a:ext uri="{FF2B5EF4-FFF2-40B4-BE49-F238E27FC236}">
                    <a16:creationId xmlns:a16="http://schemas.microsoft.com/office/drawing/2014/main" id="{BF336F85-4441-0AC6-2008-F23624A4E89E}"/>
                  </a:ext>
                </a:extLst>
              </p:cNvPr>
              <p:cNvPicPr/>
              <p:nvPr/>
            </p:nvPicPr>
            <p:blipFill>
              <a:blip r:embed="rId5"/>
              <a:stretch>
                <a:fillRect/>
              </a:stretch>
            </p:blipFill>
            <p:spPr>
              <a:xfrm>
                <a:off x="1469056" y="4868347"/>
                <a:ext cx="1625400" cy="152532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7" name="Ink 6">
                <a:extLst>
                  <a:ext uri="{FF2B5EF4-FFF2-40B4-BE49-F238E27FC236}">
                    <a16:creationId xmlns:a16="http://schemas.microsoft.com/office/drawing/2014/main" id="{977EF3EF-DF7D-3839-0FA4-AEB3F692C15C}"/>
                  </a:ext>
                </a:extLst>
              </p14:cNvPr>
              <p14:cNvContentPartPr/>
              <p14:nvPr/>
            </p14:nvContentPartPr>
            <p14:xfrm>
              <a:off x="4021096" y="4153027"/>
              <a:ext cx="1639080" cy="1515240"/>
            </p14:xfrm>
          </p:contentPart>
        </mc:Choice>
        <mc:Fallback xmlns="">
          <p:pic>
            <p:nvPicPr>
              <p:cNvPr id="7" name="Ink 6">
                <a:extLst>
                  <a:ext uri="{FF2B5EF4-FFF2-40B4-BE49-F238E27FC236}">
                    <a16:creationId xmlns:a16="http://schemas.microsoft.com/office/drawing/2014/main" id="{977EF3EF-DF7D-3839-0FA4-AEB3F692C15C}"/>
                  </a:ext>
                </a:extLst>
              </p:cNvPr>
              <p:cNvPicPr/>
              <p:nvPr/>
            </p:nvPicPr>
            <p:blipFill>
              <a:blip r:embed="rId7"/>
              <a:stretch>
                <a:fillRect/>
              </a:stretch>
            </p:blipFill>
            <p:spPr>
              <a:xfrm>
                <a:off x="4012456" y="4144027"/>
                <a:ext cx="1656720" cy="1532880"/>
              </a:xfrm>
              <a:prstGeom prst="rect">
                <a:avLst/>
              </a:prstGeom>
            </p:spPr>
          </p:pic>
        </mc:Fallback>
      </mc:AlternateContent>
    </p:spTree>
    <p:extLst>
      <p:ext uri="{BB962C8B-B14F-4D97-AF65-F5344CB8AC3E}">
        <p14:creationId xmlns:p14="http://schemas.microsoft.com/office/powerpoint/2010/main" val="24135051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D7B2A4E-FACC-DB81-3D1E-15DD85B1C0F3}"/>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B2070DDE-F9EB-0472-C13C-3F057F105E29}"/>
              </a:ext>
            </a:extLst>
          </p:cNvPr>
          <p:cNvSpPr/>
          <p:nvPr/>
        </p:nvSpPr>
        <p:spPr>
          <a:xfrm>
            <a:off x="518777" y="233111"/>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Our Power, Our Planet</a:t>
            </a:r>
          </a:p>
        </p:txBody>
      </p:sp>
      <p:sp>
        <p:nvSpPr>
          <p:cNvPr id="22" name="Rectangle: Rounded Corners 21">
            <a:extLst>
              <a:ext uri="{FF2B5EF4-FFF2-40B4-BE49-F238E27FC236}">
                <a16:creationId xmlns:a16="http://schemas.microsoft.com/office/drawing/2014/main" id="{7EE53509-FADC-9EA4-A519-4F59E85AAD17}"/>
              </a:ext>
            </a:extLst>
          </p:cNvPr>
          <p:cNvSpPr/>
          <p:nvPr/>
        </p:nvSpPr>
        <p:spPr>
          <a:xfrm>
            <a:off x="370736" y="1176458"/>
            <a:ext cx="8254486" cy="576000"/>
          </a:xfrm>
          <a:prstGeom prst="roundRect">
            <a:avLst>
              <a:gd name="adj" fmla="val 10417"/>
            </a:avLst>
          </a:prstGeom>
          <a:solidFill>
            <a:srgbClr val="009386"/>
          </a:solidFill>
          <a:ln w="1905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lIns="504000" rIns="324000" rtlCol="0" anchor="ctr"/>
          <a:lstStyle/>
          <a:p>
            <a:r>
              <a:rPr lang="en-GB" b="1" dirty="0"/>
              <a:t>We also get renewable energy from the tube at Bunhill 2 Energy centre</a:t>
            </a:r>
          </a:p>
        </p:txBody>
      </p:sp>
      <p:pic>
        <p:nvPicPr>
          <p:cNvPr id="3" name="Picture 2">
            <a:extLst>
              <a:ext uri="{FF2B5EF4-FFF2-40B4-BE49-F238E27FC236}">
                <a16:creationId xmlns:a16="http://schemas.microsoft.com/office/drawing/2014/main" id="{7E05CB8E-507F-7B20-D950-E1956AFFE7E0}"/>
              </a:ext>
            </a:extLst>
          </p:cNvPr>
          <p:cNvPicPr>
            <a:picLocks noChangeAspect="1"/>
          </p:cNvPicPr>
          <p:nvPr/>
        </p:nvPicPr>
        <p:blipFill>
          <a:blip r:embed="rId3"/>
          <a:stretch>
            <a:fillRect/>
          </a:stretch>
        </p:blipFill>
        <p:spPr>
          <a:xfrm>
            <a:off x="1512606" y="2104684"/>
            <a:ext cx="6349525" cy="4394816"/>
          </a:xfrm>
          <a:prstGeom prst="rect">
            <a:avLst/>
          </a:prstGeom>
        </p:spPr>
      </p:pic>
    </p:spTree>
    <p:extLst>
      <p:ext uri="{BB962C8B-B14F-4D97-AF65-F5344CB8AC3E}">
        <p14:creationId xmlns:p14="http://schemas.microsoft.com/office/powerpoint/2010/main" val="3207139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8A9A6EE-C454-AE07-3C8D-489BED3DF7D4}"/>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0877FDFD-3DF8-3EC6-62EF-348E18C0F087}"/>
              </a:ext>
            </a:extLst>
          </p:cNvPr>
          <p:cNvSpPr/>
          <p:nvPr/>
        </p:nvSpPr>
        <p:spPr>
          <a:xfrm>
            <a:off x="518776" y="269141"/>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Our Power, Our Planet</a:t>
            </a:r>
          </a:p>
        </p:txBody>
      </p:sp>
      <p:sp>
        <p:nvSpPr>
          <p:cNvPr id="12" name="Text Box">
            <a:extLst>
              <a:ext uri="{FF2B5EF4-FFF2-40B4-BE49-F238E27FC236}">
                <a16:creationId xmlns:a16="http://schemas.microsoft.com/office/drawing/2014/main" id="{C0221A1F-7B7E-6495-D103-B95F070185E0}"/>
              </a:ext>
            </a:extLst>
          </p:cNvPr>
          <p:cNvSpPr/>
          <p:nvPr/>
        </p:nvSpPr>
        <p:spPr>
          <a:xfrm flipH="1">
            <a:off x="409719" y="1243407"/>
            <a:ext cx="8215502" cy="4916279"/>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t" anchorCtr="0">
            <a:noAutofit/>
          </a:bodyPr>
          <a:lstStyle/>
          <a:p>
            <a:pPr algn="ctr"/>
            <a:endParaRPr lang="en-GB" dirty="0">
              <a:solidFill>
                <a:schemeClr val="tx1">
                  <a:lumMod val="90000"/>
                  <a:lumOff val="10000"/>
                </a:schemeClr>
              </a:solidFill>
            </a:endParaRPr>
          </a:p>
          <a:p>
            <a:pPr algn="ctr"/>
            <a:endParaRPr lang="en-GB" dirty="0">
              <a:solidFill>
                <a:schemeClr val="tx1">
                  <a:lumMod val="90000"/>
                  <a:lumOff val="10000"/>
                </a:schemeClr>
              </a:solidFill>
            </a:endParaRPr>
          </a:p>
        </p:txBody>
      </p:sp>
      <p:pic>
        <p:nvPicPr>
          <p:cNvPr id="26" name="Picture 25">
            <a:extLst>
              <a:ext uri="{FF2B5EF4-FFF2-40B4-BE49-F238E27FC236}">
                <a16:creationId xmlns:a16="http://schemas.microsoft.com/office/drawing/2014/main" id="{472386CC-B58D-9D28-E79B-969A1F5F620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181" t="531" r="18653"/>
          <a:stretch/>
        </p:blipFill>
        <p:spPr>
          <a:xfrm>
            <a:off x="664726" y="3701547"/>
            <a:ext cx="2331207" cy="2295780"/>
          </a:xfrm>
          <a:prstGeom prst="round2SameRect">
            <a:avLst/>
          </a:prstGeom>
          <a:ln w="38100">
            <a:solidFill>
              <a:srgbClr val="FFE000"/>
            </a:solidFill>
          </a:ln>
        </p:spPr>
      </p:pic>
      <p:sp>
        <p:nvSpPr>
          <p:cNvPr id="29" name="TextBox 28">
            <a:extLst>
              <a:ext uri="{FF2B5EF4-FFF2-40B4-BE49-F238E27FC236}">
                <a16:creationId xmlns:a16="http://schemas.microsoft.com/office/drawing/2014/main" id="{C5518235-BA10-8B7A-F84F-26D16E7DB6E8}"/>
              </a:ext>
            </a:extLst>
          </p:cNvPr>
          <p:cNvSpPr txBox="1"/>
          <p:nvPr/>
        </p:nvSpPr>
        <p:spPr>
          <a:xfrm>
            <a:off x="664726" y="1429446"/>
            <a:ext cx="7577574" cy="1200329"/>
          </a:xfrm>
          <a:prstGeom prst="rect">
            <a:avLst/>
          </a:prstGeom>
          <a:noFill/>
        </p:spPr>
        <p:txBody>
          <a:bodyPr wrap="square" rtlCol="0">
            <a:spAutoFit/>
          </a:bodyPr>
          <a:lstStyle/>
          <a:p>
            <a:pPr algn="ctr"/>
            <a:r>
              <a:rPr lang="en-GB" dirty="0">
                <a:solidFill>
                  <a:schemeClr val="tx1"/>
                </a:solidFill>
              </a:rPr>
              <a:t>We </a:t>
            </a:r>
            <a:r>
              <a:rPr lang="en-GB" dirty="0"/>
              <a:t>can</a:t>
            </a:r>
            <a:r>
              <a:rPr lang="en-GB" dirty="0">
                <a:solidFill>
                  <a:schemeClr val="tx1"/>
                </a:solidFill>
              </a:rPr>
              <a:t> work together to try and use less energy and use renewable energy (like solar and wind power) to create energy. That way, we can help protect our planet.</a:t>
            </a:r>
          </a:p>
          <a:p>
            <a:pPr algn="ctr"/>
            <a:endParaRPr lang="en-GB" dirty="0"/>
          </a:p>
        </p:txBody>
      </p:sp>
      <p:pic>
        <p:nvPicPr>
          <p:cNvPr id="13" name="Picture 12">
            <a:extLst>
              <a:ext uri="{FF2B5EF4-FFF2-40B4-BE49-F238E27FC236}">
                <a16:creationId xmlns:a16="http://schemas.microsoft.com/office/drawing/2014/main" id="{F4E1C99B-BE79-280E-2860-A709A6B56200}"/>
              </a:ext>
            </a:extLst>
          </p:cNvPr>
          <p:cNvPicPr>
            <a:picLocks noChangeAspect="1"/>
          </p:cNvPicPr>
          <p:nvPr/>
        </p:nvPicPr>
        <p:blipFill>
          <a:blip r:embed="rId4"/>
          <a:stretch>
            <a:fillRect/>
          </a:stretch>
        </p:blipFill>
        <p:spPr>
          <a:xfrm>
            <a:off x="5361458" y="4328861"/>
            <a:ext cx="2847975" cy="1600200"/>
          </a:xfrm>
          <a:prstGeom prst="rect">
            <a:avLst/>
          </a:prstGeom>
        </p:spPr>
      </p:pic>
      <p:grpSp>
        <p:nvGrpSpPr>
          <p:cNvPr id="4" name="Group 3">
            <a:extLst>
              <a:ext uri="{FF2B5EF4-FFF2-40B4-BE49-F238E27FC236}">
                <a16:creationId xmlns:a16="http://schemas.microsoft.com/office/drawing/2014/main" id="{532B21B8-BD98-4D3B-42AC-9F130062C8FC}"/>
              </a:ext>
            </a:extLst>
          </p:cNvPr>
          <p:cNvGrpSpPr/>
          <p:nvPr/>
        </p:nvGrpSpPr>
        <p:grpSpPr>
          <a:xfrm>
            <a:off x="3166848" y="2416229"/>
            <a:ext cx="3211614" cy="2570634"/>
            <a:chOff x="656409" y="4408574"/>
            <a:chExt cx="2498093" cy="2046549"/>
          </a:xfrm>
        </p:grpSpPr>
        <p:grpSp>
          <p:nvGrpSpPr>
            <p:cNvPr id="5" name="Group 4">
              <a:extLst>
                <a:ext uri="{FF2B5EF4-FFF2-40B4-BE49-F238E27FC236}">
                  <a16:creationId xmlns:a16="http://schemas.microsoft.com/office/drawing/2014/main" id="{5FC61E8A-2612-46FA-8845-221DDCF47EDB}"/>
                </a:ext>
              </a:extLst>
            </p:cNvPr>
            <p:cNvGrpSpPr/>
            <p:nvPr/>
          </p:nvGrpSpPr>
          <p:grpSpPr>
            <a:xfrm>
              <a:off x="725282" y="4421905"/>
              <a:ext cx="2429220" cy="2033218"/>
              <a:chOff x="403412" y="4281880"/>
              <a:chExt cx="2864223" cy="2397308"/>
            </a:xfrm>
          </p:grpSpPr>
          <p:sp>
            <p:nvSpPr>
              <p:cNvPr id="8" name="Oval 7">
                <a:extLst>
                  <a:ext uri="{FF2B5EF4-FFF2-40B4-BE49-F238E27FC236}">
                    <a16:creationId xmlns:a16="http://schemas.microsoft.com/office/drawing/2014/main" id="{6DB0BCE3-E857-3733-ABB0-D2D6344A7CB1}"/>
                  </a:ext>
                </a:extLst>
              </p:cNvPr>
              <p:cNvSpPr/>
              <p:nvPr/>
            </p:nvSpPr>
            <p:spPr>
              <a:xfrm>
                <a:off x="403412" y="4281880"/>
                <a:ext cx="2864223" cy="2067847"/>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23C0E6A-117D-8D73-9D56-8C2BB9DEEF70}"/>
                  </a:ext>
                </a:extLst>
              </p:cNvPr>
              <p:cNvSpPr/>
              <p:nvPr/>
            </p:nvSpPr>
            <p:spPr>
              <a:xfrm>
                <a:off x="2406316" y="6264443"/>
                <a:ext cx="308810" cy="252662"/>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85C333C7-AB69-4231-E68E-128FD09B900D}"/>
                  </a:ext>
                </a:extLst>
              </p:cNvPr>
              <p:cNvSpPr/>
              <p:nvPr/>
            </p:nvSpPr>
            <p:spPr>
              <a:xfrm>
                <a:off x="2309665" y="6534284"/>
                <a:ext cx="177105" cy="144904"/>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6" name="Picture 5">
              <a:extLst>
                <a:ext uri="{FF2B5EF4-FFF2-40B4-BE49-F238E27FC236}">
                  <a16:creationId xmlns:a16="http://schemas.microsoft.com/office/drawing/2014/main" id="{CD7BAD00-1196-B4C0-A803-71631AA154F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0903" y="4408574"/>
              <a:ext cx="2437365" cy="2018648"/>
            </a:xfrm>
            <a:prstGeom prst="rect">
              <a:avLst/>
            </a:prstGeom>
          </p:spPr>
        </p:pic>
        <p:sp>
          <p:nvSpPr>
            <p:cNvPr id="7" name="TextBox 6">
              <a:extLst>
                <a:ext uri="{FF2B5EF4-FFF2-40B4-BE49-F238E27FC236}">
                  <a16:creationId xmlns:a16="http://schemas.microsoft.com/office/drawing/2014/main" id="{D4BCEA83-6E78-FE2C-149E-6D1F6262D404}"/>
                </a:ext>
              </a:extLst>
            </p:cNvPr>
            <p:cNvSpPr txBox="1"/>
            <p:nvPr/>
          </p:nvSpPr>
          <p:spPr>
            <a:xfrm>
              <a:off x="656409" y="4546564"/>
              <a:ext cx="2437366" cy="1249647"/>
            </a:xfrm>
            <a:prstGeom prst="rect">
              <a:avLst/>
            </a:prstGeom>
            <a:noFill/>
          </p:spPr>
          <p:txBody>
            <a:bodyPr wrap="square">
              <a:spAutoFit/>
            </a:bodyPr>
            <a:lstStyle/>
            <a:p>
              <a:pPr algn="ctr"/>
              <a:r>
                <a:rPr lang="en-US" sz="2400" b="1" dirty="0">
                  <a:solidFill>
                    <a:schemeClr val="tx1"/>
                  </a:solidFill>
                </a:rPr>
                <a:t>Why do </a:t>
              </a:r>
              <a:br>
                <a:rPr lang="en-US" sz="2400" b="1" dirty="0">
                  <a:solidFill>
                    <a:schemeClr val="tx1"/>
                  </a:solidFill>
                </a:rPr>
              </a:br>
              <a:r>
                <a:rPr lang="en-US" sz="2400" b="1" dirty="0">
                  <a:solidFill>
                    <a:schemeClr val="tx1"/>
                  </a:solidFill>
                </a:rPr>
                <a:t>you think it is important to work together?</a:t>
              </a:r>
              <a:endParaRPr lang="en-GB" sz="2400" dirty="0"/>
            </a:p>
          </p:txBody>
        </p:sp>
      </p:grpSp>
      <p:sp>
        <p:nvSpPr>
          <p:cNvPr id="21" name="Rectangle: Rounded Corners 20">
            <a:extLst>
              <a:ext uri="{FF2B5EF4-FFF2-40B4-BE49-F238E27FC236}">
                <a16:creationId xmlns:a16="http://schemas.microsoft.com/office/drawing/2014/main" id="{4B38A2A5-1DB8-E911-CD52-56CBE73FA5C7}"/>
              </a:ext>
            </a:extLst>
          </p:cNvPr>
          <p:cNvSpPr/>
          <p:nvPr/>
        </p:nvSpPr>
        <p:spPr>
          <a:xfrm>
            <a:off x="664726" y="2919929"/>
            <a:ext cx="2386051" cy="575359"/>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r>
              <a:rPr lang="en-GB" b="1" dirty="0">
                <a:solidFill>
                  <a:schemeClr val="bg1"/>
                </a:solidFill>
              </a:rPr>
              <a:t>Renewable energy from wind farms</a:t>
            </a:r>
          </a:p>
        </p:txBody>
      </p:sp>
      <p:sp>
        <p:nvSpPr>
          <p:cNvPr id="2" name="Rectangle: Rounded Corners 1">
            <a:extLst>
              <a:ext uri="{FF2B5EF4-FFF2-40B4-BE49-F238E27FC236}">
                <a16:creationId xmlns:a16="http://schemas.microsoft.com/office/drawing/2014/main" id="{AE9F0917-C363-652F-FBF3-F608A248A7F4}"/>
              </a:ext>
            </a:extLst>
          </p:cNvPr>
          <p:cNvSpPr/>
          <p:nvPr/>
        </p:nvSpPr>
        <p:spPr>
          <a:xfrm>
            <a:off x="6385663" y="3735473"/>
            <a:ext cx="1732721" cy="439505"/>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r>
              <a:rPr lang="en-GB" b="1" dirty="0">
                <a:solidFill>
                  <a:schemeClr val="bg1"/>
                </a:solidFill>
              </a:rPr>
              <a:t>Solar energy</a:t>
            </a:r>
          </a:p>
        </p:txBody>
      </p:sp>
    </p:spTree>
    <p:extLst>
      <p:ext uri="{BB962C8B-B14F-4D97-AF65-F5344CB8AC3E}">
        <p14:creationId xmlns:p14="http://schemas.microsoft.com/office/powerpoint/2010/main" val="15030981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down)">
                                      <p:cBhvr>
                                        <p:cTn id="7" dur="500"/>
                                        <p:tgtEl>
                                          <p:spTgt spid="2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750"/>
                                        <p:tgtEl>
                                          <p:spTgt spid="21"/>
                                        </p:tgtEl>
                                      </p:cBhvr>
                                    </p:animEffect>
                                  </p:childTnLst>
                                </p:cTn>
                              </p:par>
                            </p:childTnLst>
                          </p:cTn>
                        </p:par>
                        <p:par>
                          <p:cTn id="16" fill="hold">
                            <p:stCondLst>
                              <p:cond delay="2250"/>
                            </p:stCondLst>
                            <p:childTnLst>
                              <p:par>
                                <p:cTn id="17" presetID="10" presetClass="entr" presetSubtype="0" fill="hold" grpId="0" nodeType="afterEffect">
                                  <p:stCondLst>
                                    <p:cond delay="5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18EBB14-9DCD-2479-F265-170C78962C87}"/>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6754F8E2-53D9-E379-7698-77162C54AEC9}"/>
              </a:ext>
            </a:extLst>
          </p:cNvPr>
          <p:cNvSpPr/>
          <p:nvPr/>
        </p:nvSpPr>
        <p:spPr>
          <a:xfrm>
            <a:off x="518776" y="269141"/>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Did you know…..?</a:t>
            </a:r>
          </a:p>
        </p:txBody>
      </p:sp>
      <p:sp>
        <p:nvSpPr>
          <p:cNvPr id="12" name="Text Box">
            <a:extLst>
              <a:ext uri="{FF2B5EF4-FFF2-40B4-BE49-F238E27FC236}">
                <a16:creationId xmlns:a16="http://schemas.microsoft.com/office/drawing/2014/main" id="{B73BF4BC-F556-457B-02A5-52B542570E0E}"/>
              </a:ext>
            </a:extLst>
          </p:cNvPr>
          <p:cNvSpPr/>
          <p:nvPr/>
        </p:nvSpPr>
        <p:spPr>
          <a:xfrm flipH="1">
            <a:off x="464247" y="1157173"/>
            <a:ext cx="8215502" cy="4916279"/>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t" anchorCtr="0">
            <a:noAutofit/>
          </a:bodyPr>
          <a:lstStyle/>
          <a:p>
            <a:pPr marL="285750" indent="-285750">
              <a:buFont typeface="Arial" panose="020B0604020202020204" pitchFamily="34" charset="0"/>
              <a:buChar char="•"/>
            </a:pPr>
            <a:r>
              <a:rPr lang="en-US"/>
              <a:t>Human activities have increased the amount of a gas called carbon dioxide in the Earth’s atmosphere. This harmful gas traps heat and over time has warmed the temperature of the Earth. This can be dangerous for living things.</a:t>
            </a:r>
            <a:endParaRPr lang="en-GB" dirty="0"/>
          </a:p>
        </p:txBody>
      </p:sp>
      <p:sp>
        <p:nvSpPr>
          <p:cNvPr id="29" name="TextBox 28">
            <a:extLst>
              <a:ext uri="{FF2B5EF4-FFF2-40B4-BE49-F238E27FC236}">
                <a16:creationId xmlns:a16="http://schemas.microsoft.com/office/drawing/2014/main" id="{BA0ED9E9-F9DD-D67A-AC29-B11CAAF70666}"/>
              </a:ext>
            </a:extLst>
          </p:cNvPr>
          <p:cNvSpPr txBox="1"/>
          <p:nvPr/>
        </p:nvSpPr>
        <p:spPr>
          <a:xfrm>
            <a:off x="783211" y="1283624"/>
            <a:ext cx="7577574" cy="923330"/>
          </a:xfrm>
          <a:prstGeom prst="rect">
            <a:avLst/>
          </a:prstGeom>
          <a:noFill/>
        </p:spPr>
        <p:txBody>
          <a:bodyPr wrap="square" rtlCol="0">
            <a:spAutoFit/>
          </a:bodyPr>
          <a:lstStyle/>
          <a:p>
            <a:pPr marL="285750" indent="-285750">
              <a:buFont typeface="Arial" panose="020B0604020202020204" pitchFamily="34" charset="0"/>
              <a:buChar char="•"/>
            </a:pPr>
            <a:r>
              <a:rPr lang="en-US" dirty="0"/>
              <a:t>Many types of plants and animals are now becoming </a:t>
            </a:r>
            <a:r>
              <a:rPr lang="en-US" b="1" dirty="0"/>
              <a:t>extinct</a:t>
            </a:r>
            <a:r>
              <a:rPr lang="en-US" dirty="0"/>
              <a:t> faster than ever before. This means in our lifetime we may see these animals become extinct.</a:t>
            </a:r>
            <a:endParaRPr lang="en-GB" dirty="0"/>
          </a:p>
        </p:txBody>
      </p:sp>
      <p:pic>
        <p:nvPicPr>
          <p:cNvPr id="2" name="Picture 1">
            <a:extLst>
              <a:ext uri="{FF2B5EF4-FFF2-40B4-BE49-F238E27FC236}">
                <a16:creationId xmlns:a16="http://schemas.microsoft.com/office/drawing/2014/main" id="{F71344FF-D721-C518-71CD-7991DAB5EF95}"/>
              </a:ext>
            </a:extLst>
          </p:cNvPr>
          <p:cNvPicPr>
            <a:picLocks noChangeAspect="1"/>
          </p:cNvPicPr>
          <p:nvPr/>
        </p:nvPicPr>
        <p:blipFill>
          <a:blip r:embed="rId3"/>
          <a:stretch>
            <a:fillRect/>
          </a:stretch>
        </p:blipFill>
        <p:spPr>
          <a:xfrm>
            <a:off x="838199" y="2224282"/>
            <a:ext cx="2619493" cy="1559606"/>
          </a:xfrm>
          <a:prstGeom prst="rect">
            <a:avLst/>
          </a:prstGeom>
        </p:spPr>
      </p:pic>
      <p:sp>
        <p:nvSpPr>
          <p:cNvPr id="3" name="TextBox 2">
            <a:extLst>
              <a:ext uri="{FF2B5EF4-FFF2-40B4-BE49-F238E27FC236}">
                <a16:creationId xmlns:a16="http://schemas.microsoft.com/office/drawing/2014/main" id="{E6FA7153-61F6-C49B-0F58-27DBAFC10290}"/>
              </a:ext>
            </a:extLst>
          </p:cNvPr>
          <p:cNvSpPr txBox="1"/>
          <p:nvPr/>
        </p:nvSpPr>
        <p:spPr>
          <a:xfrm>
            <a:off x="1410336" y="3848312"/>
            <a:ext cx="1475218" cy="369332"/>
          </a:xfrm>
          <a:prstGeom prst="rect">
            <a:avLst/>
          </a:prstGeom>
          <a:noFill/>
        </p:spPr>
        <p:txBody>
          <a:bodyPr wrap="square" rtlCol="0">
            <a:spAutoFit/>
          </a:bodyPr>
          <a:lstStyle/>
          <a:p>
            <a:r>
              <a:rPr lang="en-GB" dirty="0"/>
              <a:t>Black rhino</a:t>
            </a:r>
          </a:p>
        </p:txBody>
      </p:sp>
      <p:pic>
        <p:nvPicPr>
          <p:cNvPr id="14" name="Picture 13">
            <a:extLst>
              <a:ext uri="{FF2B5EF4-FFF2-40B4-BE49-F238E27FC236}">
                <a16:creationId xmlns:a16="http://schemas.microsoft.com/office/drawing/2014/main" id="{6AFA9A63-8F2A-D96B-DC7D-7AD58870F0E4}"/>
              </a:ext>
            </a:extLst>
          </p:cNvPr>
          <p:cNvPicPr>
            <a:picLocks noChangeAspect="1"/>
          </p:cNvPicPr>
          <p:nvPr/>
        </p:nvPicPr>
        <p:blipFill>
          <a:blip r:embed="rId4"/>
          <a:stretch>
            <a:fillRect/>
          </a:stretch>
        </p:blipFill>
        <p:spPr>
          <a:xfrm>
            <a:off x="4868737" y="1986448"/>
            <a:ext cx="2444777" cy="1374717"/>
          </a:xfrm>
          <a:prstGeom prst="rect">
            <a:avLst/>
          </a:prstGeom>
        </p:spPr>
      </p:pic>
      <p:sp>
        <p:nvSpPr>
          <p:cNvPr id="15" name="TextBox 14">
            <a:extLst>
              <a:ext uri="{FF2B5EF4-FFF2-40B4-BE49-F238E27FC236}">
                <a16:creationId xmlns:a16="http://schemas.microsoft.com/office/drawing/2014/main" id="{02E21DEE-35CB-ABBE-3E81-07B58FF56A5D}"/>
              </a:ext>
            </a:extLst>
          </p:cNvPr>
          <p:cNvSpPr txBox="1"/>
          <p:nvPr/>
        </p:nvSpPr>
        <p:spPr>
          <a:xfrm>
            <a:off x="5497250" y="3478980"/>
            <a:ext cx="1380858" cy="369332"/>
          </a:xfrm>
          <a:prstGeom prst="rect">
            <a:avLst/>
          </a:prstGeom>
          <a:noFill/>
        </p:spPr>
        <p:txBody>
          <a:bodyPr wrap="square" rtlCol="0">
            <a:spAutoFit/>
          </a:bodyPr>
          <a:lstStyle/>
          <a:p>
            <a:r>
              <a:rPr lang="en-GB" dirty="0"/>
              <a:t>Pangolins</a:t>
            </a:r>
          </a:p>
        </p:txBody>
      </p:sp>
      <p:pic>
        <p:nvPicPr>
          <p:cNvPr id="16" name="Picture 15">
            <a:extLst>
              <a:ext uri="{FF2B5EF4-FFF2-40B4-BE49-F238E27FC236}">
                <a16:creationId xmlns:a16="http://schemas.microsoft.com/office/drawing/2014/main" id="{ADC79C84-584A-6D59-7457-45AF445FAC03}"/>
              </a:ext>
            </a:extLst>
          </p:cNvPr>
          <p:cNvPicPr>
            <a:picLocks noChangeAspect="1"/>
          </p:cNvPicPr>
          <p:nvPr/>
        </p:nvPicPr>
        <p:blipFill>
          <a:blip r:embed="rId5"/>
          <a:stretch>
            <a:fillRect/>
          </a:stretch>
        </p:blipFill>
        <p:spPr>
          <a:xfrm>
            <a:off x="701154" y="4388370"/>
            <a:ext cx="2184400" cy="1228305"/>
          </a:xfrm>
          <a:prstGeom prst="rect">
            <a:avLst/>
          </a:prstGeom>
        </p:spPr>
      </p:pic>
      <p:sp>
        <p:nvSpPr>
          <p:cNvPr id="17" name="TextBox 16">
            <a:extLst>
              <a:ext uri="{FF2B5EF4-FFF2-40B4-BE49-F238E27FC236}">
                <a16:creationId xmlns:a16="http://schemas.microsoft.com/office/drawing/2014/main" id="{CC4DD05E-6D06-9EE6-25F1-8F7815376B59}"/>
              </a:ext>
            </a:extLst>
          </p:cNvPr>
          <p:cNvSpPr txBox="1"/>
          <p:nvPr/>
        </p:nvSpPr>
        <p:spPr>
          <a:xfrm>
            <a:off x="1030300" y="5595972"/>
            <a:ext cx="1117645" cy="369332"/>
          </a:xfrm>
          <a:prstGeom prst="rect">
            <a:avLst/>
          </a:prstGeom>
          <a:noFill/>
        </p:spPr>
        <p:txBody>
          <a:bodyPr wrap="square" rtlCol="0">
            <a:spAutoFit/>
          </a:bodyPr>
          <a:lstStyle/>
          <a:p>
            <a:r>
              <a:rPr lang="en-GB" dirty="0"/>
              <a:t>Lemurs</a:t>
            </a:r>
          </a:p>
        </p:txBody>
      </p:sp>
      <p:sp>
        <p:nvSpPr>
          <p:cNvPr id="18" name="TextBox 17">
            <a:extLst>
              <a:ext uri="{FF2B5EF4-FFF2-40B4-BE49-F238E27FC236}">
                <a16:creationId xmlns:a16="http://schemas.microsoft.com/office/drawing/2014/main" id="{04BD1CA0-ECF7-761F-D208-AFB459AEDB66}"/>
              </a:ext>
            </a:extLst>
          </p:cNvPr>
          <p:cNvSpPr txBox="1"/>
          <p:nvPr/>
        </p:nvSpPr>
        <p:spPr>
          <a:xfrm>
            <a:off x="3240621" y="4043740"/>
            <a:ext cx="4410657" cy="1754326"/>
          </a:xfrm>
          <a:prstGeom prst="rect">
            <a:avLst/>
          </a:prstGeom>
          <a:noFill/>
        </p:spPr>
        <p:txBody>
          <a:bodyPr wrap="square" rtlCol="0">
            <a:spAutoFit/>
          </a:bodyPr>
          <a:lstStyle/>
          <a:p>
            <a:pPr algn="ctr"/>
            <a:r>
              <a:rPr lang="en-US" dirty="0"/>
              <a:t>Human activities has increased the amount of a gas called carbon dioxide in the Earth’s atmosphere. This harmful gas traps heat and over time has warmed the temperature of the Earth. This can be dangerous for living things.</a:t>
            </a:r>
            <a:endParaRPr lang="en-GB" dirty="0"/>
          </a:p>
        </p:txBody>
      </p:sp>
      <p:pic>
        <p:nvPicPr>
          <p:cNvPr id="4" name="Picture 3">
            <a:extLst>
              <a:ext uri="{FF2B5EF4-FFF2-40B4-BE49-F238E27FC236}">
                <a16:creationId xmlns:a16="http://schemas.microsoft.com/office/drawing/2014/main" id="{EE717684-A9AB-0D39-14D1-1DFCF5F7C0B6}"/>
              </a:ext>
            </a:extLst>
          </p:cNvPr>
          <p:cNvPicPr>
            <a:picLocks noChangeAspect="1"/>
          </p:cNvPicPr>
          <p:nvPr/>
        </p:nvPicPr>
        <p:blipFill>
          <a:blip r:embed="rId6"/>
          <a:srcRect l="33253" t="5639" r="33523" b="5234"/>
          <a:stretch/>
        </p:blipFill>
        <p:spPr>
          <a:xfrm>
            <a:off x="7720169" y="3848312"/>
            <a:ext cx="712035" cy="1910090"/>
          </a:xfrm>
          <a:prstGeom prst="rect">
            <a:avLst/>
          </a:prstGeom>
        </p:spPr>
      </p:pic>
    </p:spTree>
    <p:extLst>
      <p:ext uri="{BB962C8B-B14F-4D97-AF65-F5344CB8AC3E}">
        <p14:creationId xmlns:p14="http://schemas.microsoft.com/office/powerpoint/2010/main" val="31159310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9E36F62-8940-C604-9C3F-FFB9D5CDB5ED}"/>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9D5C3648-F18B-C156-88B6-9F38C17C2FB5}"/>
              </a:ext>
            </a:extLst>
          </p:cNvPr>
          <p:cNvSpPr/>
          <p:nvPr/>
        </p:nvSpPr>
        <p:spPr>
          <a:xfrm>
            <a:off x="497804" y="524109"/>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Planet Earth</a:t>
            </a:r>
          </a:p>
        </p:txBody>
      </p:sp>
      <p:sp>
        <p:nvSpPr>
          <p:cNvPr id="12" name="Text Box">
            <a:extLst>
              <a:ext uri="{FF2B5EF4-FFF2-40B4-BE49-F238E27FC236}">
                <a16:creationId xmlns:a16="http://schemas.microsoft.com/office/drawing/2014/main" id="{CC981884-DB2E-D49D-284A-B43EED1B388B}"/>
              </a:ext>
            </a:extLst>
          </p:cNvPr>
          <p:cNvSpPr/>
          <p:nvPr/>
        </p:nvSpPr>
        <p:spPr>
          <a:xfrm flipH="1">
            <a:off x="388747" y="1474711"/>
            <a:ext cx="8215502" cy="4916279"/>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t" anchorCtr="0">
            <a:noAutofit/>
          </a:bodyPr>
          <a:lstStyle/>
          <a:p>
            <a:pPr algn="ctr"/>
            <a:r>
              <a:rPr lang="en-GB" dirty="0">
                <a:solidFill>
                  <a:schemeClr val="tx1">
                    <a:lumMod val="90000"/>
                    <a:lumOff val="10000"/>
                  </a:schemeClr>
                </a:solidFill>
              </a:rPr>
              <a:t>Our planet is amazing and beautiful.</a:t>
            </a:r>
          </a:p>
        </p:txBody>
      </p:sp>
      <p:grpSp>
        <p:nvGrpSpPr>
          <p:cNvPr id="7" name="Group 6">
            <a:extLst>
              <a:ext uri="{FF2B5EF4-FFF2-40B4-BE49-F238E27FC236}">
                <a16:creationId xmlns:a16="http://schemas.microsoft.com/office/drawing/2014/main" id="{E25FE71A-351E-BCF5-D218-3BB001CE0B3B}"/>
              </a:ext>
            </a:extLst>
          </p:cNvPr>
          <p:cNvGrpSpPr/>
          <p:nvPr/>
        </p:nvGrpSpPr>
        <p:grpSpPr>
          <a:xfrm>
            <a:off x="-364571" y="663280"/>
            <a:ext cx="3404321" cy="5544703"/>
            <a:chOff x="-364571" y="332533"/>
            <a:chExt cx="3404321" cy="5544703"/>
          </a:xfrm>
        </p:grpSpPr>
        <p:pic>
          <p:nvPicPr>
            <p:cNvPr id="8" name="Picture 7">
              <a:extLst>
                <a:ext uri="{FF2B5EF4-FFF2-40B4-BE49-F238E27FC236}">
                  <a16:creationId xmlns:a16="http://schemas.microsoft.com/office/drawing/2014/main" id="{5B266129-5653-B29E-5973-C45CF29AE4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58776">
              <a:off x="1109908" y="3758262"/>
              <a:ext cx="1929842" cy="2118974"/>
            </a:xfrm>
            <a:prstGeom prst="rect">
              <a:avLst/>
            </a:prstGeom>
          </p:spPr>
        </p:pic>
        <p:sp>
          <p:nvSpPr>
            <p:cNvPr id="9" name="Arc 8">
              <a:extLst>
                <a:ext uri="{FF2B5EF4-FFF2-40B4-BE49-F238E27FC236}">
                  <a16:creationId xmlns:a16="http://schemas.microsoft.com/office/drawing/2014/main" id="{B002CF0E-D49D-2B46-EA31-81EFB3B9B9A3}"/>
                </a:ext>
              </a:extLst>
            </p:cNvPr>
            <p:cNvSpPr/>
            <p:nvPr/>
          </p:nvSpPr>
          <p:spPr>
            <a:xfrm rot="7005557">
              <a:off x="-631141" y="599103"/>
              <a:ext cx="3810000" cy="3276860"/>
            </a:xfrm>
            <a:prstGeom prst="arc">
              <a:avLst>
                <a:gd name="adj1" fmla="val 16200000"/>
                <a:gd name="adj2" fmla="val 21516446"/>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11" name="Picture 10">
              <a:extLst>
                <a:ext uri="{FF2B5EF4-FFF2-40B4-BE49-F238E27FC236}">
                  <a16:creationId xmlns:a16="http://schemas.microsoft.com/office/drawing/2014/main" id="{1D69D668-B8FC-D0D4-FEC9-D377AC9329D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03773" y="3506658"/>
              <a:ext cx="84353" cy="485397"/>
            </a:xfrm>
            <a:prstGeom prst="rect">
              <a:avLst/>
            </a:prstGeom>
          </p:spPr>
        </p:pic>
      </p:grpSp>
      <p:grpSp>
        <p:nvGrpSpPr>
          <p:cNvPr id="13" name="Group 12">
            <a:extLst>
              <a:ext uri="{FF2B5EF4-FFF2-40B4-BE49-F238E27FC236}">
                <a16:creationId xmlns:a16="http://schemas.microsoft.com/office/drawing/2014/main" id="{0582101E-B200-EBC3-A59A-E90D9983B6F6}"/>
              </a:ext>
            </a:extLst>
          </p:cNvPr>
          <p:cNvGrpSpPr/>
          <p:nvPr/>
        </p:nvGrpSpPr>
        <p:grpSpPr>
          <a:xfrm>
            <a:off x="2445808" y="642596"/>
            <a:ext cx="3810000" cy="5714103"/>
            <a:chOff x="2445808" y="311849"/>
            <a:chExt cx="3810000" cy="5714103"/>
          </a:xfrm>
        </p:grpSpPr>
        <p:pic>
          <p:nvPicPr>
            <p:cNvPr id="14" name="Picture 13">
              <a:extLst>
                <a:ext uri="{FF2B5EF4-FFF2-40B4-BE49-F238E27FC236}">
                  <a16:creationId xmlns:a16="http://schemas.microsoft.com/office/drawing/2014/main" id="{8D6C7673-3072-00CB-1A6A-A730F94BAA2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300264">
              <a:off x="3469537" y="3604936"/>
              <a:ext cx="2204926" cy="2421016"/>
            </a:xfrm>
            <a:prstGeom prst="rect">
              <a:avLst/>
            </a:prstGeom>
          </p:spPr>
        </p:pic>
        <p:sp>
          <p:nvSpPr>
            <p:cNvPr id="15" name="Arc 14">
              <a:extLst>
                <a:ext uri="{FF2B5EF4-FFF2-40B4-BE49-F238E27FC236}">
                  <a16:creationId xmlns:a16="http://schemas.microsoft.com/office/drawing/2014/main" id="{CC781B02-19A7-027F-0581-CFEE55788D02}"/>
                </a:ext>
              </a:extLst>
            </p:cNvPr>
            <p:cNvSpPr/>
            <p:nvPr/>
          </p:nvSpPr>
          <p:spPr>
            <a:xfrm rot="8866865">
              <a:off x="2445808" y="311849"/>
              <a:ext cx="3810000" cy="3276860"/>
            </a:xfrm>
            <a:prstGeom prst="arc">
              <a:avLst>
                <a:gd name="adj1" fmla="val 15013099"/>
                <a:gd name="adj2" fmla="val 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pic>
          <p:nvPicPr>
            <p:cNvPr id="16" name="Picture 15">
              <a:extLst>
                <a:ext uri="{FF2B5EF4-FFF2-40B4-BE49-F238E27FC236}">
                  <a16:creationId xmlns:a16="http://schemas.microsoft.com/office/drawing/2014/main" id="{214A7C09-DB2D-FC8C-099F-E5B05A9A15A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64925" y="3126867"/>
              <a:ext cx="113298" cy="651955"/>
            </a:xfrm>
            <a:prstGeom prst="rect">
              <a:avLst/>
            </a:prstGeom>
          </p:spPr>
        </p:pic>
      </p:grpSp>
      <p:grpSp>
        <p:nvGrpSpPr>
          <p:cNvPr id="17" name="Group 16">
            <a:extLst>
              <a:ext uri="{FF2B5EF4-FFF2-40B4-BE49-F238E27FC236}">
                <a16:creationId xmlns:a16="http://schemas.microsoft.com/office/drawing/2014/main" id="{11B21BA8-9D43-36FE-7881-C427652A2E15}"/>
              </a:ext>
            </a:extLst>
          </p:cNvPr>
          <p:cNvGrpSpPr/>
          <p:nvPr/>
        </p:nvGrpSpPr>
        <p:grpSpPr>
          <a:xfrm>
            <a:off x="5316674" y="186903"/>
            <a:ext cx="3501938" cy="5919730"/>
            <a:chOff x="5316674" y="-143844"/>
            <a:chExt cx="3501938" cy="5919730"/>
          </a:xfrm>
        </p:grpSpPr>
        <p:pic>
          <p:nvPicPr>
            <p:cNvPr id="18" name="Picture 17">
              <a:extLst>
                <a:ext uri="{FF2B5EF4-FFF2-40B4-BE49-F238E27FC236}">
                  <a16:creationId xmlns:a16="http://schemas.microsoft.com/office/drawing/2014/main" id="{EFAD97DF-EBA7-07CE-5216-462F5415720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25914">
              <a:off x="6087574" y="3834340"/>
              <a:ext cx="1768251" cy="1941546"/>
            </a:xfrm>
            <a:prstGeom prst="rect">
              <a:avLst/>
            </a:prstGeom>
          </p:spPr>
        </p:pic>
        <p:sp>
          <p:nvSpPr>
            <p:cNvPr id="19" name="Arc 18">
              <a:extLst>
                <a:ext uri="{FF2B5EF4-FFF2-40B4-BE49-F238E27FC236}">
                  <a16:creationId xmlns:a16="http://schemas.microsoft.com/office/drawing/2014/main" id="{E9F30EDE-248C-A1FD-8412-41D6EB2FBD66}"/>
                </a:ext>
              </a:extLst>
            </p:cNvPr>
            <p:cNvSpPr/>
            <p:nvPr/>
          </p:nvSpPr>
          <p:spPr>
            <a:xfrm rot="13975707" flipH="1">
              <a:off x="5015960" y="156870"/>
              <a:ext cx="4103366" cy="3501938"/>
            </a:xfrm>
            <a:prstGeom prst="arc">
              <a:avLst>
                <a:gd name="adj1" fmla="val 16200000"/>
                <a:gd name="adj2" fmla="val 589509"/>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pic>
          <p:nvPicPr>
            <p:cNvPr id="20" name="Picture 19">
              <a:extLst>
                <a:ext uri="{FF2B5EF4-FFF2-40B4-BE49-F238E27FC236}">
                  <a16:creationId xmlns:a16="http://schemas.microsoft.com/office/drawing/2014/main" id="{7E20FCB7-CA7E-7AE6-E272-CD82DA4FCF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71699" y="3506658"/>
              <a:ext cx="84353" cy="485397"/>
            </a:xfrm>
            <a:prstGeom prst="rect">
              <a:avLst/>
            </a:prstGeom>
          </p:spPr>
        </p:pic>
      </p:grpSp>
      <p:sp>
        <p:nvSpPr>
          <p:cNvPr id="21" name="Rectangle: Rounded Corners 20">
            <a:extLst>
              <a:ext uri="{FF2B5EF4-FFF2-40B4-BE49-F238E27FC236}">
                <a16:creationId xmlns:a16="http://schemas.microsoft.com/office/drawing/2014/main" id="{EFD96F19-55FF-01C9-D075-8C626A5AA299}"/>
              </a:ext>
            </a:extLst>
          </p:cNvPr>
          <p:cNvSpPr/>
          <p:nvPr/>
        </p:nvSpPr>
        <p:spPr>
          <a:xfrm rot="21366789">
            <a:off x="713887" y="2849511"/>
            <a:ext cx="2386051" cy="575359"/>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r>
              <a:rPr lang="en-GB" b="1" dirty="0">
                <a:solidFill>
                  <a:schemeClr val="bg1"/>
                </a:solidFill>
              </a:rPr>
              <a:t>Is it the seaside?</a:t>
            </a:r>
          </a:p>
        </p:txBody>
      </p:sp>
      <p:sp>
        <p:nvSpPr>
          <p:cNvPr id="22" name="Rectangle: Rounded Corners 21">
            <a:extLst>
              <a:ext uri="{FF2B5EF4-FFF2-40B4-BE49-F238E27FC236}">
                <a16:creationId xmlns:a16="http://schemas.microsoft.com/office/drawing/2014/main" id="{F136BB82-251D-2906-547E-795CF0AAC1CD}"/>
              </a:ext>
            </a:extLst>
          </p:cNvPr>
          <p:cNvSpPr/>
          <p:nvPr/>
        </p:nvSpPr>
        <p:spPr>
          <a:xfrm rot="279961">
            <a:off x="3332101" y="2710924"/>
            <a:ext cx="2642575" cy="575359"/>
          </a:xfrm>
          <a:prstGeom prst="roundRect">
            <a:avLst>
              <a:gd name="adj" fmla="val 10417"/>
            </a:avLst>
          </a:prstGeom>
          <a:solidFill>
            <a:srgbClr val="009386"/>
          </a:solidFill>
          <a:ln w="1905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r>
              <a:rPr lang="en-GB" b="1" dirty="0">
                <a:solidFill>
                  <a:schemeClr val="bg1"/>
                </a:solidFill>
              </a:rPr>
              <a:t>Is it the countryside?</a:t>
            </a:r>
          </a:p>
        </p:txBody>
      </p:sp>
      <p:sp>
        <p:nvSpPr>
          <p:cNvPr id="23" name="Rectangle: Rounded Corners 22">
            <a:extLst>
              <a:ext uri="{FF2B5EF4-FFF2-40B4-BE49-F238E27FC236}">
                <a16:creationId xmlns:a16="http://schemas.microsoft.com/office/drawing/2014/main" id="{33AD2072-A881-4408-1BD9-7237461451F9}"/>
              </a:ext>
            </a:extLst>
          </p:cNvPr>
          <p:cNvSpPr/>
          <p:nvPr/>
        </p:nvSpPr>
        <p:spPr>
          <a:xfrm rot="21366789">
            <a:off x="6219449" y="3058186"/>
            <a:ext cx="2025880" cy="575359"/>
          </a:xfrm>
          <a:prstGeom prst="roundRect">
            <a:avLst>
              <a:gd name="adj" fmla="val 10417"/>
            </a:avLst>
          </a:prstGeom>
          <a:solidFill>
            <a:srgbClr val="0076B0"/>
          </a:solidFill>
          <a:ln w="19050">
            <a:solidFill>
              <a:srgbClr val="90C8E5"/>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r>
              <a:rPr lang="en-GB" b="1" dirty="0">
                <a:solidFill>
                  <a:schemeClr val="bg1"/>
                </a:solidFill>
              </a:rPr>
              <a:t>Is it the park?</a:t>
            </a:r>
          </a:p>
        </p:txBody>
      </p:sp>
      <p:sp>
        <p:nvSpPr>
          <p:cNvPr id="24" name="TextBox 23">
            <a:extLst>
              <a:ext uri="{FF2B5EF4-FFF2-40B4-BE49-F238E27FC236}">
                <a16:creationId xmlns:a16="http://schemas.microsoft.com/office/drawing/2014/main" id="{C39EEE07-0E61-551E-81D3-FBCA1878D61F}"/>
              </a:ext>
            </a:extLst>
          </p:cNvPr>
          <p:cNvSpPr txBox="1"/>
          <p:nvPr/>
        </p:nvSpPr>
        <p:spPr>
          <a:xfrm>
            <a:off x="497804" y="1884557"/>
            <a:ext cx="8106445" cy="369332"/>
          </a:xfrm>
          <a:prstGeom prst="rect">
            <a:avLst/>
          </a:prstGeom>
          <a:noFill/>
        </p:spPr>
        <p:txBody>
          <a:bodyPr wrap="square" rtlCol="0">
            <a:spAutoFit/>
          </a:bodyPr>
          <a:lstStyle/>
          <a:p>
            <a:pPr algn="ctr"/>
            <a:r>
              <a:rPr lang="en-GB" dirty="0">
                <a:solidFill>
                  <a:schemeClr val="tx1">
                    <a:lumMod val="90000"/>
                    <a:lumOff val="10000"/>
                  </a:schemeClr>
                </a:solidFill>
              </a:rPr>
              <a:t>Think about your favourite outside place.</a:t>
            </a:r>
            <a:endParaRPr lang="en-GB" dirty="0"/>
          </a:p>
        </p:txBody>
      </p:sp>
      <p:sp>
        <p:nvSpPr>
          <p:cNvPr id="25" name="TextBox 24">
            <a:extLst>
              <a:ext uri="{FF2B5EF4-FFF2-40B4-BE49-F238E27FC236}">
                <a16:creationId xmlns:a16="http://schemas.microsoft.com/office/drawing/2014/main" id="{F63EBA75-1A3F-B179-75AC-574E90AF7A72}"/>
              </a:ext>
            </a:extLst>
          </p:cNvPr>
          <p:cNvSpPr txBox="1"/>
          <p:nvPr/>
        </p:nvSpPr>
        <p:spPr>
          <a:xfrm>
            <a:off x="518777" y="2166652"/>
            <a:ext cx="8106445" cy="369332"/>
          </a:xfrm>
          <a:prstGeom prst="rect">
            <a:avLst/>
          </a:prstGeom>
          <a:noFill/>
        </p:spPr>
        <p:txBody>
          <a:bodyPr wrap="square" rtlCol="0">
            <a:spAutoFit/>
          </a:bodyPr>
          <a:lstStyle/>
          <a:p>
            <a:pPr algn="ctr"/>
            <a:r>
              <a:rPr lang="en-GB" dirty="0">
                <a:solidFill>
                  <a:schemeClr val="tx1">
                    <a:lumMod val="90000"/>
                    <a:lumOff val="10000"/>
                  </a:schemeClr>
                </a:solidFill>
              </a:rPr>
              <a:t>What do you like about this place? What makes it special?</a:t>
            </a:r>
            <a:endParaRPr lang="en-GB" dirty="0"/>
          </a:p>
        </p:txBody>
      </p:sp>
    </p:spTree>
    <p:extLst>
      <p:ext uri="{BB962C8B-B14F-4D97-AF65-F5344CB8AC3E}">
        <p14:creationId xmlns:p14="http://schemas.microsoft.com/office/powerpoint/2010/main" val="32829410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100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par>
                          <p:cTn id="12" fill="hold">
                            <p:stCondLst>
                              <p:cond delay="2000"/>
                            </p:stCondLst>
                            <p:childTnLst>
                              <p:par>
                                <p:cTn id="13" presetID="10" presetClass="entr" presetSubtype="0" fill="hold" grpId="0" nodeType="afterEffect">
                                  <p:stCondLst>
                                    <p:cond delay="100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par>
                          <p:cTn id="16" fill="hold">
                            <p:stCondLst>
                              <p:cond delay="3500"/>
                            </p:stCondLst>
                            <p:childTnLst>
                              <p:par>
                                <p:cTn id="17" presetID="10" presetClass="entr" presetSubtype="0" fill="hold" grpId="0" nodeType="afterEffect">
                                  <p:stCondLst>
                                    <p:cond delay="50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750"/>
                                        <p:tgtEl>
                                          <p:spTgt spid="21"/>
                                        </p:tgtEl>
                                      </p:cBhvr>
                                    </p:animEffect>
                                  </p:childTnLst>
                                </p:cTn>
                              </p:par>
                              <p:par>
                                <p:cTn id="20" presetID="10" presetClass="entr" presetSubtype="0" fill="hold" nodeType="withEffect">
                                  <p:stCondLst>
                                    <p:cond delay="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750"/>
                                        <p:tgtEl>
                                          <p:spTgt spid="7"/>
                                        </p:tgtEl>
                                      </p:cBhvr>
                                    </p:animEffect>
                                  </p:childTnLst>
                                </p:cTn>
                              </p:par>
                            </p:childTnLst>
                          </p:cTn>
                        </p:par>
                        <p:par>
                          <p:cTn id="23" fill="hold">
                            <p:stCondLst>
                              <p:cond delay="4750"/>
                            </p:stCondLst>
                            <p:childTnLst>
                              <p:par>
                                <p:cTn id="24" presetID="10" presetClass="entr" presetSubtype="0" fill="hold" grpId="0" nodeType="afterEffect">
                                  <p:stCondLst>
                                    <p:cond delay="50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750"/>
                                        <p:tgtEl>
                                          <p:spTgt spid="22"/>
                                        </p:tgtEl>
                                      </p:cBhvr>
                                    </p:animEffect>
                                  </p:childTnLst>
                                </p:cTn>
                              </p:par>
                              <p:par>
                                <p:cTn id="27" presetID="10" presetClass="entr" presetSubtype="0" fill="hold" nodeType="withEffect">
                                  <p:stCondLst>
                                    <p:cond delay="5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750"/>
                                        <p:tgtEl>
                                          <p:spTgt spid="13"/>
                                        </p:tgtEl>
                                      </p:cBhvr>
                                    </p:animEffect>
                                  </p:childTnLst>
                                </p:cTn>
                              </p:par>
                            </p:childTnLst>
                          </p:cTn>
                        </p:par>
                        <p:par>
                          <p:cTn id="30" fill="hold">
                            <p:stCondLst>
                              <p:cond delay="6000"/>
                            </p:stCondLst>
                            <p:childTnLst>
                              <p:par>
                                <p:cTn id="31" presetID="10" presetClass="entr" presetSubtype="0" fill="hold" grpId="0" nodeType="afterEffect">
                                  <p:stCondLst>
                                    <p:cond delay="50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750"/>
                                        <p:tgtEl>
                                          <p:spTgt spid="23"/>
                                        </p:tgtEl>
                                      </p:cBhvr>
                                    </p:animEffect>
                                  </p:childTnLst>
                                </p:cTn>
                              </p:par>
                              <p:par>
                                <p:cTn id="34" presetID="10" presetClass="entr" presetSubtype="0" fill="hold" nodeType="withEffect">
                                  <p:stCondLst>
                                    <p:cond delay="50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4855227-0A73-742F-6B95-9EA17749F701}"/>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9519BB6D-F0BB-A3D8-6CDB-478F64E087C9}"/>
              </a:ext>
            </a:extLst>
          </p:cNvPr>
          <p:cNvSpPr/>
          <p:nvPr/>
        </p:nvSpPr>
        <p:spPr>
          <a:xfrm>
            <a:off x="497804" y="524109"/>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Looking After Our Planet</a:t>
            </a:r>
          </a:p>
        </p:txBody>
      </p:sp>
      <p:sp>
        <p:nvSpPr>
          <p:cNvPr id="12" name="Text Box">
            <a:extLst>
              <a:ext uri="{FF2B5EF4-FFF2-40B4-BE49-F238E27FC236}">
                <a16:creationId xmlns:a16="http://schemas.microsoft.com/office/drawing/2014/main" id="{75B7A7EA-1D8A-3C8E-D596-E8DA544EEAF2}"/>
              </a:ext>
            </a:extLst>
          </p:cNvPr>
          <p:cNvSpPr/>
          <p:nvPr/>
        </p:nvSpPr>
        <p:spPr>
          <a:xfrm flipH="1">
            <a:off x="388747" y="2821020"/>
            <a:ext cx="8215502" cy="3647781"/>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t" anchorCtr="0">
            <a:noAutofit/>
          </a:bodyPr>
          <a:lstStyle/>
          <a:p>
            <a:pPr algn="ctr"/>
            <a:r>
              <a:rPr lang="en-GB" dirty="0">
                <a:solidFill>
                  <a:schemeClr val="tx1">
                    <a:lumMod val="90000"/>
                    <a:lumOff val="10000"/>
                  </a:schemeClr>
                </a:solidFill>
              </a:rPr>
              <a:t>Have you done any of these things?</a:t>
            </a:r>
          </a:p>
          <a:p>
            <a:pPr algn="ctr"/>
            <a:endParaRPr lang="en-GB" dirty="0">
              <a:solidFill>
                <a:schemeClr val="tx1">
                  <a:lumMod val="90000"/>
                  <a:lumOff val="10000"/>
                </a:schemeClr>
              </a:solidFill>
            </a:endParaRPr>
          </a:p>
        </p:txBody>
      </p:sp>
      <p:sp>
        <p:nvSpPr>
          <p:cNvPr id="7" name="Rectangle: Rounded Corners 6">
            <a:extLst>
              <a:ext uri="{FF2B5EF4-FFF2-40B4-BE49-F238E27FC236}">
                <a16:creationId xmlns:a16="http://schemas.microsoft.com/office/drawing/2014/main" id="{36671F81-60CD-938B-06E7-213F05EBF5B1}"/>
              </a:ext>
            </a:extLst>
          </p:cNvPr>
          <p:cNvSpPr/>
          <p:nvPr/>
        </p:nvSpPr>
        <p:spPr>
          <a:xfrm>
            <a:off x="-177470" y="1474638"/>
            <a:ext cx="7334894" cy="576000"/>
          </a:xfrm>
          <a:prstGeom prst="roundRect">
            <a:avLst>
              <a:gd name="adj" fmla="val 10417"/>
            </a:avLst>
          </a:prstGeom>
          <a:solidFill>
            <a:srgbClr val="0076B0"/>
          </a:solidFill>
          <a:ln w="19050">
            <a:solidFill>
              <a:srgbClr val="90C8E5"/>
            </a:solidFill>
          </a:ln>
        </p:spPr>
        <p:style>
          <a:lnRef idx="2">
            <a:schemeClr val="accent1">
              <a:shade val="50000"/>
            </a:schemeClr>
          </a:lnRef>
          <a:fillRef idx="1">
            <a:schemeClr val="accent1"/>
          </a:fillRef>
          <a:effectRef idx="0">
            <a:schemeClr val="accent1"/>
          </a:effectRef>
          <a:fontRef idx="minor">
            <a:schemeClr val="lt1"/>
          </a:fontRef>
        </p:style>
        <p:txBody>
          <a:bodyPr lIns="504000" rIns="324000" rtlCol="0" anchor="ctr"/>
          <a:lstStyle/>
          <a:p>
            <a:pPr algn="r"/>
            <a:r>
              <a:rPr lang="en-GB" b="1" dirty="0">
                <a:solidFill>
                  <a:schemeClr val="bg1"/>
                </a:solidFill>
              </a:rPr>
              <a:t>Earth Day helps us learn about ways to look after our planet.</a:t>
            </a:r>
          </a:p>
        </p:txBody>
      </p:sp>
      <p:sp>
        <p:nvSpPr>
          <p:cNvPr id="8" name="Rectangle: Rounded Corners 7">
            <a:extLst>
              <a:ext uri="{FF2B5EF4-FFF2-40B4-BE49-F238E27FC236}">
                <a16:creationId xmlns:a16="http://schemas.microsoft.com/office/drawing/2014/main" id="{63839E3A-3A51-C48B-C39F-8B432AAD20B2}"/>
              </a:ext>
            </a:extLst>
          </p:cNvPr>
          <p:cNvSpPr/>
          <p:nvPr/>
        </p:nvSpPr>
        <p:spPr>
          <a:xfrm>
            <a:off x="2032154" y="2145083"/>
            <a:ext cx="7334893" cy="576000"/>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324000" rIns="504000" rtlCol="0" anchor="ctr"/>
          <a:lstStyle/>
          <a:p>
            <a:pPr algn="r"/>
            <a:r>
              <a:rPr lang="en-GB" b="1" dirty="0">
                <a:solidFill>
                  <a:schemeClr val="bg1"/>
                </a:solidFill>
              </a:rPr>
              <a:t>We can do these things all year round, not just on Earth Day.</a:t>
            </a:r>
          </a:p>
        </p:txBody>
      </p:sp>
      <p:sp>
        <p:nvSpPr>
          <p:cNvPr id="11" name="Oval 10">
            <a:hlinkClick r:id="rId3" action="ppaction://hlinksldjump"/>
            <a:extLst>
              <a:ext uri="{FF2B5EF4-FFF2-40B4-BE49-F238E27FC236}">
                <a16:creationId xmlns:a16="http://schemas.microsoft.com/office/drawing/2014/main" id="{9DA8874F-3A7F-AEEF-785C-38DEB1AE8AD5}"/>
              </a:ext>
            </a:extLst>
          </p:cNvPr>
          <p:cNvSpPr/>
          <p:nvPr/>
        </p:nvSpPr>
        <p:spPr>
          <a:xfrm>
            <a:off x="3286758" y="3647499"/>
            <a:ext cx="2297151" cy="2297151"/>
          </a:xfrm>
          <a:prstGeom prst="ellipse">
            <a:avLst/>
          </a:prstGeom>
          <a:solidFill>
            <a:srgbClr val="85BD33"/>
          </a:solidFill>
          <a:ln w="19050">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hlinkClick r:id="rId4" action="ppaction://hlinksldjump"/>
            <a:extLst>
              <a:ext uri="{FF2B5EF4-FFF2-40B4-BE49-F238E27FC236}">
                <a16:creationId xmlns:a16="http://schemas.microsoft.com/office/drawing/2014/main" id="{D3421589-5E6C-E768-B0CD-6D6C59D18900}"/>
              </a:ext>
            </a:extLst>
          </p:cNvPr>
          <p:cNvSpPr/>
          <p:nvPr/>
        </p:nvSpPr>
        <p:spPr>
          <a:xfrm>
            <a:off x="5891062" y="3880675"/>
            <a:ext cx="2297151" cy="2297151"/>
          </a:xfrm>
          <a:prstGeom prst="ellipse">
            <a:avLst/>
          </a:prstGeom>
          <a:solidFill>
            <a:srgbClr val="8ACBC0"/>
          </a:solidFill>
          <a:ln w="19050">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3" name="Group 22">
            <a:extLst>
              <a:ext uri="{FF2B5EF4-FFF2-40B4-BE49-F238E27FC236}">
                <a16:creationId xmlns:a16="http://schemas.microsoft.com/office/drawing/2014/main" id="{36A4FF68-D379-F2F4-917F-FA9C8FCD771B}"/>
              </a:ext>
            </a:extLst>
          </p:cNvPr>
          <p:cNvGrpSpPr/>
          <p:nvPr/>
        </p:nvGrpSpPr>
        <p:grpSpPr>
          <a:xfrm>
            <a:off x="688111" y="3880676"/>
            <a:ext cx="2297151" cy="2297151"/>
            <a:chOff x="688111" y="3880676"/>
            <a:chExt cx="2297151" cy="2297151"/>
          </a:xfrm>
        </p:grpSpPr>
        <p:sp>
          <p:nvSpPr>
            <p:cNvPr id="9" name="Oval 8">
              <a:hlinkClick r:id="rId5" action="ppaction://hlinksldjump"/>
              <a:extLst>
                <a:ext uri="{FF2B5EF4-FFF2-40B4-BE49-F238E27FC236}">
                  <a16:creationId xmlns:a16="http://schemas.microsoft.com/office/drawing/2014/main" id="{97E24E32-F4E3-6F21-81D5-525379E22ACB}"/>
                </a:ext>
              </a:extLst>
            </p:cNvPr>
            <p:cNvSpPr/>
            <p:nvPr/>
          </p:nvSpPr>
          <p:spPr>
            <a:xfrm>
              <a:off x="688111" y="3880676"/>
              <a:ext cx="2297151" cy="2297151"/>
            </a:xfrm>
            <a:prstGeom prst="ellipse">
              <a:avLst/>
            </a:prstGeom>
            <a:solidFill>
              <a:srgbClr val="90C8E5"/>
            </a:solidFill>
            <a:ln w="19050">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hlinkClick r:id="rId5" action="ppaction://hlinksldjump"/>
              <a:extLst>
                <a:ext uri="{FF2B5EF4-FFF2-40B4-BE49-F238E27FC236}">
                  <a16:creationId xmlns:a16="http://schemas.microsoft.com/office/drawing/2014/main" id="{E2CFA55F-4F45-D9CA-47BA-4819388474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89515" y="3935641"/>
              <a:ext cx="994867" cy="1984739"/>
            </a:xfrm>
            <a:prstGeom prst="rect">
              <a:avLst/>
            </a:prstGeom>
          </p:spPr>
        </p:pic>
      </p:grpSp>
      <p:pic>
        <p:nvPicPr>
          <p:cNvPr id="18" name="Picture 17">
            <a:hlinkClick r:id="rId3" action="ppaction://hlinksldjump"/>
            <a:extLst>
              <a:ext uri="{FF2B5EF4-FFF2-40B4-BE49-F238E27FC236}">
                <a16:creationId xmlns:a16="http://schemas.microsoft.com/office/drawing/2014/main" id="{459146F2-50F7-780C-6110-AF2498ED72A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68220" y="3778000"/>
            <a:ext cx="1514143" cy="1781802"/>
          </a:xfrm>
          <a:prstGeom prst="rect">
            <a:avLst/>
          </a:prstGeom>
        </p:spPr>
      </p:pic>
      <p:sp>
        <p:nvSpPr>
          <p:cNvPr id="14" name="Text Box">
            <a:hlinkClick r:id="rId5" action="ppaction://hlinksldjump"/>
            <a:extLst>
              <a:ext uri="{FF2B5EF4-FFF2-40B4-BE49-F238E27FC236}">
                <a16:creationId xmlns:a16="http://schemas.microsoft.com/office/drawing/2014/main" id="{576C6482-B9F1-158D-AA20-3C51FCA76F2F}"/>
              </a:ext>
            </a:extLst>
          </p:cNvPr>
          <p:cNvSpPr/>
          <p:nvPr/>
        </p:nvSpPr>
        <p:spPr>
          <a:xfrm>
            <a:off x="707000" y="5792384"/>
            <a:ext cx="2263845" cy="495108"/>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lumMod val="90000"/>
                    <a:lumOff val="10000"/>
                  </a:schemeClr>
                </a:solidFill>
              </a:rPr>
              <a:t>picking up litter</a:t>
            </a:r>
          </a:p>
        </p:txBody>
      </p:sp>
      <p:sp>
        <p:nvSpPr>
          <p:cNvPr id="15" name="Text Box">
            <a:hlinkClick r:id="rId3" action="ppaction://hlinksldjump"/>
            <a:extLst>
              <a:ext uri="{FF2B5EF4-FFF2-40B4-BE49-F238E27FC236}">
                <a16:creationId xmlns:a16="http://schemas.microsoft.com/office/drawing/2014/main" id="{5C66AEDE-A854-A424-368F-0EF8003DD400}"/>
              </a:ext>
            </a:extLst>
          </p:cNvPr>
          <p:cNvSpPr/>
          <p:nvPr/>
        </p:nvSpPr>
        <p:spPr>
          <a:xfrm>
            <a:off x="3471144" y="5490153"/>
            <a:ext cx="2061993" cy="772107"/>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planting trees</a:t>
            </a:r>
            <a:br>
              <a:rPr lang="en-GB" dirty="0">
                <a:solidFill>
                  <a:schemeClr val="tx1"/>
                </a:solidFill>
              </a:rPr>
            </a:br>
            <a:r>
              <a:rPr lang="en-GB" dirty="0">
                <a:solidFill>
                  <a:schemeClr val="tx1"/>
                </a:solidFill>
              </a:rPr>
              <a:t>and flowers</a:t>
            </a:r>
          </a:p>
        </p:txBody>
      </p:sp>
      <p:sp>
        <p:nvSpPr>
          <p:cNvPr id="16" name="Text Box">
            <a:hlinkClick r:id="rId4" action="ppaction://hlinksldjump"/>
            <a:extLst>
              <a:ext uri="{FF2B5EF4-FFF2-40B4-BE49-F238E27FC236}">
                <a16:creationId xmlns:a16="http://schemas.microsoft.com/office/drawing/2014/main" id="{A09CE463-8179-DF1B-3E47-A84591A31EA0}"/>
              </a:ext>
            </a:extLst>
          </p:cNvPr>
          <p:cNvSpPr/>
          <p:nvPr/>
        </p:nvSpPr>
        <p:spPr>
          <a:xfrm>
            <a:off x="6058919" y="5765478"/>
            <a:ext cx="1964062" cy="495108"/>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recycling</a:t>
            </a:r>
          </a:p>
        </p:txBody>
      </p:sp>
      <p:pic>
        <p:nvPicPr>
          <p:cNvPr id="19" name="Picture 18">
            <a:hlinkClick r:id="rId4" action="ppaction://hlinksldjump"/>
            <a:extLst>
              <a:ext uri="{FF2B5EF4-FFF2-40B4-BE49-F238E27FC236}">
                <a16:creationId xmlns:a16="http://schemas.microsoft.com/office/drawing/2014/main" id="{ACB53507-5D90-6A4F-3D39-7BDA90932DB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66609" y="3976447"/>
            <a:ext cx="1813840" cy="1695638"/>
          </a:xfrm>
          <a:prstGeom prst="rect">
            <a:avLst/>
          </a:prstGeom>
        </p:spPr>
      </p:pic>
    </p:spTree>
    <p:extLst>
      <p:ext uri="{BB962C8B-B14F-4D97-AF65-F5344CB8AC3E}">
        <p14:creationId xmlns:p14="http://schemas.microsoft.com/office/powerpoint/2010/main" val="32430927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par>
                          <p:cTn id="8" fill="hold">
                            <p:stCondLst>
                              <p:cond delay="1500"/>
                            </p:stCondLst>
                            <p:childTnLst>
                              <p:par>
                                <p:cTn id="9" presetID="22" presetClass="entr" presetSubtype="2"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1000"/>
                                        <p:tgtEl>
                                          <p:spTgt spid="8"/>
                                        </p:tgtEl>
                                      </p:cBhvr>
                                    </p:animEffect>
                                  </p:childTnLst>
                                </p:cTn>
                              </p:par>
                            </p:childTnLst>
                          </p:cTn>
                        </p:par>
                        <p:par>
                          <p:cTn id="12" fill="hold">
                            <p:stCondLst>
                              <p:cond delay="3000"/>
                            </p:stCondLst>
                            <p:childTnLst>
                              <p:par>
                                <p:cTn id="13" presetID="10" presetClass="entr" presetSubtype="0" fill="hold" grpId="0" nodeType="afterEffect">
                                  <p:stCondLst>
                                    <p:cond delay="100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4500"/>
                            </p:stCondLst>
                            <p:childTnLst>
                              <p:par>
                                <p:cTn id="17" presetID="1" presetClass="entr" presetSubtype="0" fill="hold" grpId="0" nodeType="afterEffect">
                                  <p:stCondLst>
                                    <p:cond delay="100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1000"/>
                                  </p:stCondLst>
                                  <p:childTnLst>
                                    <p:set>
                                      <p:cBhvr>
                                        <p:cTn id="20" dur="1" fill="hold">
                                          <p:stCondLst>
                                            <p:cond delay="0"/>
                                          </p:stCondLst>
                                        </p:cTn>
                                        <p:tgtEl>
                                          <p:spTgt spid="23"/>
                                        </p:tgtEl>
                                        <p:attrNameLst>
                                          <p:attrName>style.visibility</p:attrName>
                                        </p:attrNameLst>
                                      </p:cBhvr>
                                      <p:to>
                                        <p:strVal val="visible"/>
                                      </p:to>
                                    </p:set>
                                  </p:childTnLst>
                                </p:cTn>
                              </p:par>
                            </p:childTnLst>
                          </p:cTn>
                        </p:par>
                        <p:par>
                          <p:cTn id="21" fill="hold">
                            <p:stCondLst>
                              <p:cond delay="5500"/>
                            </p:stCondLst>
                            <p:childTnLst>
                              <p:par>
                                <p:cTn id="22" presetID="1" presetClass="entr" presetSubtype="0"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par>
                          <p:cTn id="28" fill="hold">
                            <p:stCondLst>
                              <p:cond delay="5500"/>
                            </p:stCondLst>
                            <p:childTnLst>
                              <p:par>
                                <p:cTn id="29" presetID="1"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P spid="8" grpId="0" animBg="1"/>
      <p:bldP spid="11" grpId="0" animBg="1"/>
      <p:bldP spid="13" grpId="0" animBg="1"/>
      <p:bldP spid="14"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A4853C5-52DB-AD29-6FF2-D498665023E9}"/>
            </a:ext>
          </a:extLst>
        </p:cNvPr>
        <p:cNvGrpSpPr/>
        <p:nvPr/>
      </p:nvGrpSpPr>
      <p:grpSpPr>
        <a:xfrm>
          <a:off x="0" y="0"/>
          <a:ext cx="0" cy="0"/>
          <a:chOff x="0" y="0"/>
          <a:chExt cx="0" cy="0"/>
        </a:xfrm>
      </p:grpSpPr>
      <p:pic>
        <p:nvPicPr>
          <p:cNvPr id="23" name="Picture 22">
            <a:extLst>
              <a:ext uri="{FF2B5EF4-FFF2-40B4-BE49-F238E27FC236}">
                <a16:creationId xmlns:a16="http://schemas.microsoft.com/office/drawing/2014/main" id="{0FBF8902-E444-60D6-B5B1-69EC932F1BD6}"/>
              </a:ext>
            </a:extLst>
          </p:cNvPr>
          <p:cNvPicPr>
            <a:picLocks noChangeAspect="1"/>
          </p:cNvPicPr>
          <p:nvPr/>
        </p:nvPicPr>
        <p:blipFill rotWithShape="1">
          <a:blip r:embed="rId3"/>
          <a:srcRect r="40181"/>
          <a:stretch/>
        </p:blipFill>
        <p:spPr>
          <a:xfrm>
            <a:off x="6824575" y="1215317"/>
            <a:ext cx="2319425" cy="3468925"/>
          </a:xfrm>
          <a:prstGeom prst="rect">
            <a:avLst/>
          </a:prstGeom>
        </p:spPr>
      </p:pic>
      <p:pic>
        <p:nvPicPr>
          <p:cNvPr id="22" name="Picture 21">
            <a:extLst>
              <a:ext uri="{FF2B5EF4-FFF2-40B4-BE49-F238E27FC236}">
                <a16:creationId xmlns:a16="http://schemas.microsoft.com/office/drawing/2014/main" id="{F66BF61F-68B0-D40B-ED86-B57D08F07791}"/>
              </a:ext>
            </a:extLst>
          </p:cNvPr>
          <p:cNvPicPr>
            <a:picLocks noChangeAspect="1"/>
          </p:cNvPicPr>
          <p:nvPr/>
        </p:nvPicPr>
        <p:blipFill rotWithShape="1">
          <a:blip r:embed="rId4"/>
          <a:srcRect l="13411" b="42285"/>
          <a:stretch/>
        </p:blipFill>
        <p:spPr>
          <a:xfrm>
            <a:off x="0" y="4757371"/>
            <a:ext cx="4861863" cy="2100630"/>
          </a:xfrm>
          <a:prstGeom prst="rect">
            <a:avLst/>
          </a:prstGeom>
        </p:spPr>
      </p:pic>
      <p:sp>
        <p:nvSpPr>
          <p:cNvPr id="10" name="Text Box">
            <a:extLst>
              <a:ext uri="{FF2B5EF4-FFF2-40B4-BE49-F238E27FC236}">
                <a16:creationId xmlns:a16="http://schemas.microsoft.com/office/drawing/2014/main" id="{F6596C52-CCC1-E5C1-D353-ABACB7FB632A}"/>
              </a:ext>
            </a:extLst>
          </p:cNvPr>
          <p:cNvSpPr/>
          <p:nvPr/>
        </p:nvSpPr>
        <p:spPr>
          <a:xfrm>
            <a:off x="497804" y="524109"/>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Planting Trees and Flowers</a:t>
            </a:r>
          </a:p>
        </p:txBody>
      </p:sp>
      <p:sp>
        <p:nvSpPr>
          <p:cNvPr id="13" name="Rectangle: Rounded Corners 12">
            <a:extLst>
              <a:ext uri="{FF2B5EF4-FFF2-40B4-BE49-F238E27FC236}">
                <a16:creationId xmlns:a16="http://schemas.microsoft.com/office/drawing/2014/main" id="{24654921-D4D3-8606-8E2F-F2B86D645FE8}"/>
              </a:ext>
            </a:extLst>
          </p:cNvPr>
          <p:cNvSpPr/>
          <p:nvPr/>
        </p:nvSpPr>
        <p:spPr>
          <a:xfrm rot="21347354">
            <a:off x="990196" y="3053178"/>
            <a:ext cx="4474722" cy="923932"/>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324000" rIns="504000" rtlCol="0" anchor="ctr"/>
          <a:lstStyle/>
          <a:p>
            <a:pPr algn="ctr"/>
            <a:r>
              <a:rPr lang="en-GB" b="1" dirty="0">
                <a:solidFill>
                  <a:schemeClr val="bg1"/>
                </a:solidFill>
              </a:rPr>
              <a:t>You could ask a grown-up to help you plant some trees or flowers.</a:t>
            </a:r>
          </a:p>
        </p:txBody>
      </p:sp>
      <p:pic>
        <p:nvPicPr>
          <p:cNvPr id="15" name="Picture 14">
            <a:extLst>
              <a:ext uri="{FF2B5EF4-FFF2-40B4-BE49-F238E27FC236}">
                <a16:creationId xmlns:a16="http://schemas.microsoft.com/office/drawing/2014/main" id="{CE2F4E7D-D7B8-200A-DF4C-292A3DB068C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2713" y="4395383"/>
            <a:ext cx="2502665" cy="2504277"/>
          </a:xfrm>
          <a:prstGeom prst="rect">
            <a:avLst/>
          </a:prstGeom>
        </p:spPr>
      </p:pic>
      <p:sp>
        <p:nvSpPr>
          <p:cNvPr id="18" name="Rectangle: Rounded Corners 17">
            <a:extLst>
              <a:ext uri="{FF2B5EF4-FFF2-40B4-BE49-F238E27FC236}">
                <a16:creationId xmlns:a16="http://schemas.microsoft.com/office/drawing/2014/main" id="{28F043A7-7222-6B22-6A24-99FB12349144}"/>
              </a:ext>
            </a:extLst>
          </p:cNvPr>
          <p:cNvSpPr/>
          <p:nvPr/>
        </p:nvSpPr>
        <p:spPr>
          <a:xfrm rot="212861">
            <a:off x="3027599" y="4228346"/>
            <a:ext cx="5645552" cy="923933"/>
          </a:xfrm>
          <a:prstGeom prst="roundRect">
            <a:avLst>
              <a:gd name="adj" fmla="val 10417"/>
            </a:avLst>
          </a:prstGeom>
          <a:solidFill>
            <a:srgbClr val="009386"/>
          </a:solidFill>
          <a:ln w="1905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r>
              <a:rPr lang="en-GB" b="1" dirty="0">
                <a:solidFill>
                  <a:schemeClr val="bg1"/>
                </a:solidFill>
              </a:rPr>
              <a:t>You might see some wildlife, such as minibeasts, around the trees and flowers you plant.</a:t>
            </a:r>
          </a:p>
        </p:txBody>
      </p:sp>
      <p:pic>
        <p:nvPicPr>
          <p:cNvPr id="17" name="Picture 16">
            <a:extLst>
              <a:ext uri="{FF2B5EF4-FFF2-40B4-BE49-F238E27FC236}">
                <a16:creationId xmlns:a16="http://schemas.microsoft.com/office/drawing/2014/main" id="{25C6772C-5B9E-C384-F6E1-49C994CA32E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3963"/>
          <a:stretch/>
        </p:blipFill>
        <p:spPr>
          <a:xfrm>
            <a:off x="2135855" y="4905005"/>
            <a:ext cx="3498958" cy="1952995"/>
          </a:xfrm>
          <a:prstGeom prst="rect">
            <a:avLst/>
          </a:prstGeom>
        </p:spPr>
      </p:pic>
      <p:sp>
        <p:nvSpPr>
          <p:cNvPr id="19" name="Rectangle: Rounded Corners 18">
            <a:extLst>
              <a:ext uri="{FF2B5EF4-FFF2-40B4-BE49-F238E27FC236}">
                <a16:creationId xmlns:a16="http://schemas.microsoft.com/office/drawing/2014/main" id="{0DD40E9C-39E0-4FD1-A950-7B510BF99C94}"/>
              </a:ext>
            </a:extLst>
          </p:cNvPr>
          <p:cNvSpPr/>
          <p:nvPr/>
        </p:nvSpPr>
        <p:spPr>
          <a:xfrm>
            <a:off x="596087" y="1705723"/>
            <a:ext cx="6738568" cy="1097718"/>
          </a:xfrm>
          <a:prstGeom prst="roundRect">
            <a:avLst>
              <a:gd name="adj" fmla="val 10417"/>
            </a:avLst>
          </a:prstGeom>
          <a:solidFill>
            <a:srgbClr val="0076B0"/>
          </a:solidFill>
          <a:ln w="19050">
            <a:solidFill>
              <a:srgbClr val="90C8E5"/>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r>
              <a:rPr lang="en-GB" b="1" dirty="0">
                <a:solidFill>
                  <a:schemeClr val="bg1"/>
                </a:solidFill>
              </a:rPr>
              <a:t>Trees, plants and flowers provide food and homes for animals. They also help to create clean air for us to breathe.</a:t>
            </a:r>
          </a:p>
        </p:txBody>
      </p:sp>
      <p:pic>
        <p:nvPicPr>
          <p:cNvPr id="11" name="Picture 10">
            <a:extLst>
              <a:ext uri="{FF2B5EF4-FFF2-40B4-BE49-F238E27FC236}">
                <a16:creationId xmlns:a16="http://schemas.microsoft.com/office/drawing/2014/main" id="{8D4FF193-A871-68F2-3C71-0AD18E4892E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28879" y="1901753"/>
            <a:ext cx="2176095" cy="2560769"/>
          </a:xfrm>
          <a:prstGeom prst="rect">
            <a:avLst/>
          </a:prstGeom>
        </p:spPr>
      </p:pic>
      <p:sp>
        <p:nvSpPr>
          <p:cNvPr id="2" name="Rectangle: Rounded Corners 1">
            <a:extLst>
              <a:ext uri="{FF2B5EF4-FFF2-40B4-BE49-F238E27FC236}">
                <a16:creationId xmlns:a16="http://schemas.microsoft.com/office/drawing/2014/main" id="{1DE017D9-3775-934D-F438-C0BF92E5D8E8}"/>
              </a:ext>
            </a:extLst>
          </p:cNvPr>
          <p:cNvSpPr/>
          <p:nvPr/>
        </p:nvSpPr>
        <p:spPr>
          <a:xfrm>
            <a:off x="5717135" y="5830984"/>
            <a:ext cx="3423987" cy="923932"/>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324000" rIns="504000" rtlCol="0" anchor="ctr"/>
          <a:lstStyle/>
          <a:p>
            <a:pPr algn="ctr"/>
            <a:r>
              <a:rPr lang="en-GB" b="1" dirty="0">
                <a:solidFill>
                  <a:schemeClr val="bg1"/>
                </a:solidFill>
              </a:rPr>
              <a:t>Year 1 will be doing this as part of their Earth day activities</a:t>
            </a:r>
          </a:p>
        </p:txBody>
      </p:sp>
    </p:spTree>
    <p:extLst>
      <p:ext uri="{BB962C8B-B14F-4D97-AF65-F5344CB8AC3E}">
        <p14:creationId xmlns:p14="http://schemas.microsoft.com/office/powerpoint/2010/main" val="19928960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3000"/>
                            </p:stCondLst>
                            <p:childTnLst>
                              <p:par>
                                <p:cTn id="17" presetID="10" presetClass="entr" presetSubtype="0" fill="hold" nodeType="afterEffect">
                                  <p:stCondLst>
                                    <p:cond delay="50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childTnLst>
                          </p:cTn>
                        </p:par>
                        <p:par>
                          <p:cTn id="20" fill="hold">
                            <p:stCondLst>
                              <p:cond delay="4000"/>
                            </p:stCondLst>
                            <p:childTnLst>
                              <p:par>
                                <p:cTn id="21" presetID="10" presetClass="entr" presetSubtype="0" fill="hold" nodeType="afterEffect">
                                  <p:stCondLst>
                                    <p:cond delay="50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10" presetClass="entr" presetSubtype="0" fill="hold" nodeType="withEffect">
                                  <p:stCondLst>
                                    <p:cond delay="50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par>
                                <p:cTn id="27" presetID="10" presetClass="entr" presetSubtype="0" fill="hold" nodeType="withEffect">
                                  <p:stCondLst>
                                    <p:cond delay="50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par>
                          <p:cTn id="33" fill="hold">
                            <p:stCondLst>
                              <p:cond delay="5000"/>
                            </p:stCondLst>
                            <p:childTnLst>
                              <p:par>
                                <p:cTn id="34" presetID="10" presetClass="entr" presetSubtype="0" fill="hold" grpId="0" nodeType="afterEffect">
                                  <p:stCondLst>
                                    <p:cond delay="50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8" grpId="0" animBg="1"/>
      <p:bldP spid="19" grpId="0"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8360B1D-1242-71DF-267B-CBAD28A3CC65}"/>
            </a:ext>
          </a:extLst>
        </p:cNvPr>
        <p:cNvGrpSpPr/>
        <p:nvPr/>
      </p:nvGrpSpPr>
      <p:grpSpPr>
        <a:xfrm>
          <a:off x="0" y="0"/>
          <a:ext cx="0" cy="0"/>
          <a:chOff x="0" y="0"/>
          <a:chExt cx="0" cy="0"/>
        </a:xfrm>
      </p:grpSpPr>
      <p:sp>
        <p:nvSpPr>
          <p:cNvPr id="7" name="Text Box">
            <a:extLst>
              <a:ext uri="{FF2B5EF4-FFF2-40B4-BE49-F238E27FC236}">
                <a16:creationId xmlns:a16="http://schemas.microsoft.com/office/drawing/2014/main" id="{18FEF7B2-6C0B-A837-E3D2-B473E1B3A15A}"/>
              </a:ext>
            </a:extLst>
          </p:cNvPr>
          <p:cNvSpPr/>
          <p:nvPr/>
        </p:nvSpPr>
        <p:spPr>
          <a:xfrm flipH="1">
            <a:off x="649222" y="2485479"/>
            <a:ext cx="7505947" cy="2443844"/>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ctr" anchorCtr="0">
            <a:noAutofit/>
          </a:bodyPr>
          <a:lstStyle/>
          <a:p>
            <a:pPr algn="ctr"/>
            <a:r>
              <a:rPr lang="en-GB" dirty="0">
                <a:solidFill>
                  <a:schemeClr val="tx1">
                    <a:lumMod val="90000"/>
                    <a:lumOff val="10000"/>
                  </a:schemeClr>
                </a:solidFill>
              </a:rPr>
              <a:t>Plastic, paper and glass are some</a:t>
            </a:r>
            <a:br>
              <a:rPr lang="en-GB" dirty="0">
                <a:solidFill>
                  <a:schemeClr val="tx1">
                    <a:lumMod val="90000"/>
                    <a:lumOff val="10000"/>
                  </a:schemeClr>
                </a:solidFill>
              </a:rPr>
            </a:br>
            <a:r>
              <a:rPr lang="en-GB" dirty="0">
                <a:solidFill>
                  <a:schemeClr val="tx1">
                    <a:lumMod val="90000"/>
                    <a:lumOff val="10000"/>
                  </a:schemeClr>
                </a:solidFill>
              </a:rPr>
              <a:t>materials that can be recycled.</a:t>
            </a:r>
            <a:br>
              <a:rPr lang="en-GB" dirty="0">
                <a:solidFill>
                  <a:schemeClr val="tx1">
                    <a:lumMod val="90000"/>
                    <a:lumOff val="10000"/>
                  </a:schemeClr>
                </a:solidFill>
              </a:rPr>
            </a:br>
            <a:endParaRPr lang="en-GB" dirty="0">
              <a:solidFill>
                <a:schemeClr val="tx1">
                  <a:lumMod val="90000"/>
                  <a:lumOff val="10000"/>
                </a:schemeClr>
              </a:solidFill>
            </a:endParaRPr>
          </a:p>
          <a:p>
            <a:pPr algn="ctr"/>
            <a:r>
              <a:rPr lang="en-GB" dirty="0">
                <a:solidFill>
                  <a:schemeClr val="tx1">
                    <a:lumMod val="90000"/>
                    <a:lumOff val="10000"/>
                  </a:schemeClr>
                </a:solidFill>
              </a:rPr>
              <a:t>Eco Team have been making posters to remind you about recycling in the classrooms.</a:t>
            </a:r>
          </a:p>
          <a:p>
            <a:pPr algn="ctr"/>
            <a:r>
              <a:rPr lang="en-GB" dirty="0">
                <a:solidFill>
                  <a:schemeClr val="tx1">
                    <a:lumMod val="90000"/>
                    <a:lumOff val="10000"/>
                  </a:schemeClr>
                </a:solidFill>
              </a:rPr>
              <a:t>These posters will go up very soon.</a:t>
            </a:r>
          </a:p>
        </p:txBody>
      </p:sp>
      <p:sp>
        <p:nvSpPr>
          <p:cNvPr id="10" name="Text Box">
            <a:extLst>
              <a:ext uri="{FF2B5EF4-FFF2-40B4-BE49-F238E27FC236}">
                <a16:creationId xmlns:a16="http://schemas.microsoft.com/office/drawing/2014/main" id="{EDA78F1A-3ACD-DFDD-EE1A-AB21BB15525F}"/>
              </a:ext>
            </a:extLst>
          </p:cNvPr>
          <p:cNvSpPr/>
          <p:nvPr/>
        </p:nvSpPr>
        <p:spPr>
          <a:xfrm>
            <a:off x="437983" y="195525"/>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Recycling</a:t>
            </a:r>
          </a:p>
        </p:txBody>
      </p:sp>
      <p:pic>
        <p:nvPicPr>
          <p:cNvPr id="14" name="Picture 13">
            <a:extLst>
              <a:ext uri="{FF2B5EF4-FFF2-40B4-BE49-F238E27FC236}">
                <a16:creationId xmlns:a16="http://schemas.microsoft.com/office/drawing/2014/main" id="{B0FE4017-3117-1CFC-13DC-3876C31664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47718" y="4477772"/>
            <a:ext cx="2336997" cy="2184703"/>
          </a:xfrm>
          <a:prstGeom prst="rect">
            <a:avLst/>
          </a:prstGeom>
        </p:spPr>
      </p:pic>
      <p:sp>
        <p:nvSpPr>
          <p:cNvPr id="11" name="Rectangle: Rounded Corners 10">
            <a:extLst>
              <a:ext uri="{FF2B5EF4-FFF2-40B4-BE49-F238E27FC236}">
                <a16:creationId xmlns:a16="http://schemas.microsoft.com/office/drawing/2014/main" id="{C4014746-37F2-8E96-62D5-E6F9365F78CB}"/>
              </a:ext>
            </a:extLst>
          </p:cNvPr>
          <p:cNvSpPr/>
          <p:nvPr/>
        </p:nvSpPr>
        <p:spPr>
          <a:xfrm>
            <a:off x="711243" y="1016755"/>
            <a:ext cx="8106445" cy="947417"/>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324000" rIns="504000" rtlCol="0" anchor="ctr"/>
          <a:lstStyle/>
          <a:p>
            <a:pPr algn="r"/>
            <a:r>
              <a:rPr lang="en-GB" b="1" dirty="0">
                <a:solidFill>
                  <a:schemeClr val="bg1"/>
                </a:solidFill>
              </a:rPr>
              <a:t>Some materials can be recycled. This means that once we’re finished with them, they can be turned into new things for us to use.</a:t>
            </a:r>
          </a:p>
        </p:txBody>
      </p:sp>
      <p:pic>
        <p:nvPicPr>
          <p:cNvPr id="22" name="Picture 21">
            <a:extLst>
              <a:ext uri="{FF2B5EF4-FFF2-40B4-BE49-F238E27FC236}">
                <a16:creationId xmlns:a16="http://schemas.microsoft.com/office/drawing/2014/main" id="{9B7EE6AD-BB27-857E-52F0-C489E57F799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4234" t="7226"/>
          <a:stretch/>
        </p:blipFill>
        <p:spPr>
          <a:xfrm>
            <a:off x="437983" y="1567409"/>
            <a:ext cx="1481527" cy="2173216"/>
          </a:xfrm>
          <a:prstGeom prst="rect">
            <a:avLst/>
          </a:prstGeom>
        </p:spPr>
      </p:pic>
      <p:pic>
        <p:nvPicPr>
          <p:cNvPr id="24" name="Picture 23">
            <a:extLst>
              <a:ext uri="{FF2B5EF4-FFF2-40B4-BE49-F238E27FC236}">
                <a16:creationId xmlns:a16="http://schemas.microsoft.com/office/drawing/2014/main" id="{60A8ED66-DF6D-0846-0AA2-026EB73BA31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98370" y="1739672"/>
            <a:ext cx="3204237" cy="2009895"/>
          </a:xfrm>
          <a:prstGeom prst="rect">
            <a:avLst/>
          </a:prstGeom>
        </p:spPr>
      </p:pic>
      <p:pic>
        <p:nvPicPr>
          <p:cNvPr id="26" name="Picture 25">
            <a:extLst>
              <a:ext uri="{FF2B5EF4-FFF2-40B4-BE49-F238E27FC236}">
                <a16:creationId xmlns:a16="http://schemas.microsoft.com/office/drawing/2014/main" id="{EFE87037-BC06-A433-1641-05A1CE4D5D1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25511" r="69924"/>
          <a:stretch/>
        </p:blipFill>
        <p:spPr>
          <a:xfrm>
            <a:off x="89189" y="4522631"/>
            <a:ext cx="1496358" cy="2173216"/>
          </a:xfrm>
          <a:prstGeom prst="rect">
            <a:avLst/>
          </a:prstGeom>
        </p:spPr>
      </p:pic>
    </p:spTree>
    <p:extLst>
      <p:ext uri="{BB962C8B-B14F-4D97-AF65-F5344CB8AC3E}">
        <p14:creationId xmlns:p14="http://schemas.microsoft.com/office/powerpoint/2010/main" val="33566669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1000"/>
                                        <p:tgtEl>
                                          <p:spTgt spid="11"/>
                                        </p:tgtEl>
                                      </p:cBhvr>
                                    </p:animEffect>
                                  </p:childTnLst>
                                </p:cTn>
                              </p:par>
                            </p:childTnLst>
                          </p:cTn>
                        </p:par>
                        <p:par>
                          <p:cTn id="8" fill="hold">
                            <p:stCondLst>
                              <p:cond delay="1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2500"/>
                            </p:stCondLst>
                            <p:childTnLst>
                              <p:par>
                                <p:cTn id="13" presetID="10" presetClass="entr" presetSubtype="0"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p:stCondLst>
                              <p:cond delay="3500"/>
                            </p:stCondLst>
                            <p:childTnLst>
                              <p:par>
                                <p:cTn id="21" presetID="10"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4000"/>
                            </p:stCondLst>
                            <p:childTnLst>
                              <p:par>
                                <p:cTn id="25" presetID="10" presetClass="entr" presetSubtype="0" fill="hold" nodeType="afterEffect">
                                  <p:stCondLst>
                                    <p:cond delay="50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BAEEE3F-6FA6-8C08-4530-E0C10BEB873B}"/>
            </a:ext>
          </a:extLst>
        </p:cNvPr>
        <p:cNvGrpSpPr/>
        <p:nvPr/>
      </p:nvGrpSpPr>
      <p:grpSpPr>
        <a:xfrm>
          <a:off x="0" y="0"/>
          <a:ext cx="0" cy="0"/>
          <a:chOff x="0" y="0"/>
          <a:chExt cx="0" cy="0"/>
        </a:xfrm>
      </p:grpSpPr>
      <p:sp>
        <p:nvSpPr>
          <p:cNvPr id="24" name="Text Box">
            <a:extLst>
              <a:ext uri="{FF2B5EF4-FFF2-40B4-BE49-F238E27FC236}">
                <a16:creationId xmlns:a16="http://schemas.microsoft.com/office/drawing/2014/main" id="{439BF9E9-7B36-9D4C-E8D4-3312FB46AC95}"/>
              </a:ext>
            </a:extLst>
          </p:cNvPr>
          <p:cNvSpPr/>
          <p:nvPr/>
        </p:nvSpPr>
        <p:spPr>
          <a:xfrm flipH="1">
            <a:off x="388747" y="2821020"/>
            <a:ext cx="8215502" cy="3647781"/>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t" anchorCtr="0">
            <a:noAutofit/>
          </a:bodyPr>
          <a:lstStyle/>
          <a:p>
            <a:pPr algn="ctr"/>
            <a:r>
              <a:rPr lang="en-GB" dirty="0">
                <a:solidFill>
                  <a:schemeClr val="tx1">
                    <a:lumMod val="90000"/>
                    <a:lumOff val="10000"/>
                  </a:schemeClr>
                </a:solidFill>
              </a:rPr>
              <a:t>Here are some more ways we can help the environment by not wasting precious resources</a:t>
            </a:r>
          </a:p>
        </p:txBody>
      </p:sp>
      <p:sp>
        <p:nvSpPr>
          <p:cNvPr id="10" name="Text Box">
            <a:extLst>
              <a:ext uri="{FF2B5EF4-FFF2-40B4-BE49-F238E27FC236}">
                <a16:creationId xmlns:a16="http://schemas.microsoft.com/office/drawing/2014/main" id="{74351FC0-AB73-2750-00F9-61997E436279}"/>
              </a:ext>
            </a:extLst>
          </p:cNvPr>
          <p:cNvSpPr/>
          <p:nvPr/>
        </p:nvSpPr>
        <p:spPr>
          <a:xfrm>
            <a:off x="497804" y="524109"/>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Looking After Our Planet</a:t>
            </a:r>
          </a:p>
        </p:txBody>
      </p:sp>
      <p:sp>
        <p:nvSpPr>
          <p:cNvPr id="13" name="Oval 12">
            <a:hlinkClick r:id="rId3" action="ppaction://hlinksldjump"/>
            <a:extLst>
              <a:ext uri="{FF2B5EF4-FFF2-40B4-BE49-F238E27FC236}">
                <a16:creationId xmlns:a16="http://schemas.microsoft.com/office/drawing/2014/main" id="{BBCA2A88-D1F2-D16A-DD25-ACE0000C01A1}"/>
              </a:ext>
            </a:extLst>
          </p:cNvPr>
          <p:cNvSpPr/>
          <p:nvPr/>
        </p:nvSpPr>
        <p:spPr>
          <a:xfrm>
            <a:off x="3341654" y="3721415"/>
            <a:ext cx="2297151" cy="2297151"/>
          </a:xfrm>
          <a:prstGeom prst="ellipse">
            <a:avLst/>
          </a:prstGeom>
          <a:solidFill>
            <a:srgbClr val="ADD479"/>
          </a:solidFill>
          <a:ln w="19050">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hlinkClick r:id="rId3" action="ppaction://hlinksldjump"/>
            <a:extLst>
              <a:ext uri="{FF2B5EF4-FFF2-40B4-BE49-F238E27FC236}">
                <a16:creationId xmlns:a16="http://schemas.microsoft.com/office/drawing/2014/main" id="{8ED51960-5A0E-65CE-EAD5-F941CF9644B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78712" y="3616116"/>
            <a:ext cx="1223033" cy="2097424"/>
          </a:xfrm>
          <a:prstGeom prst="rect">
            <a:avLst/>
          </a:prstGeom>
        </p:spPr>
      </p:pic>
      <p:sp>
        <p:nvSpPr>
          <p:cNvPr id="8" name="Text Box">
            <a:hlinkClick r:id="rId3" action="ppaction://hlinksldjump"/>
            <a:extLst>
              <a:ext uri="{FF2B5EF4-FFF2-40B4-BE49-F238E27FC236}">
                <a16:creationId xmlns:a16="http://schemas.microsoft.com/office/drawing/2014/main" id="{29EB4E98-013A-B2EB-640F-C57C0C4AA067}"/>
              </a:ext>
            </a:extLst>
          </p:cNvPr>
          <p:cNvSpPr/>
          <p:nvPr/>
        </p:nvSpPr>
        <p:spPr>
          <a:xfrm>
            <a:off x="3043420" y="5500919"/>
            <a:ext cx="2742959" cy="772107"/>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Use an eco-friendly</a:t>
            </a:r>
            <a:br>
              <a:rPr lang="en-GB" dirty="0">
                <a:solidFill>
                  <a:schemeClr val="tx1"/>
                </a:solidFill>
              </a:rPr>
            </a:br>
            <a:r>
              <a:rPr lang="en-GB" dirty="0">
                <a:solidFill>
                  <a:schemeClr val="tx1"/>
                </a:solidFill>
              </a:rPr>
              <a:t>product and less plastic </a:t>
            </a:r>
          </a:p>
        </p:txBody>
      </p:sp>
      <p:sp>
        <p:nvSpPr>
          <p:cNvPr id="11" name="Oval 10">
            <a:hlinkClick r:id="rId5" action="ppaction://hlinksldjump"/>
            <a:extLst>
              <a:ext uri="{FF2B5EF4-FFF2-40B4-BE49-F238E27FC236}">
                <a16:creationId xmlns:a16="http://schemas.microsoft.com/office/drawing/2014/main" id="{0E0487A2-7555-65C9-EF85-E3F46C70C3F0}"/>
              </a:ext>
            </a:extLst>
          </p:cNvPr>
          <p:cNvSpPr/>
          <p:nvPr/>
        </p:nvSpPr>
        <p:spPr>
          <a:xfrm>
            <a:off x="638577" y="3616116"/>
            <a:ext cx="2297151" cy="2297151"/>
          </a:xfrm>
          <a:prstGeom prst="ellipse">
            <a:avLst/>
          </a:prstGeom>
          <a:solidFill>
            <a:srgbClr val="00544C"/>
          </a:solidFill>
          <a:ln w="19050">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Box">
            <a:hlinkClick r:id="rId5" action="ppaction://hlinksldjump"/>
            <a:extLst>
              <a:ext uri="{FF2B5EF4-FFF2-40B4-BE49-F238E27FC236}">
                <a16:creationId xmlns:a16="http://schemas.microsoft.com/office/drawing/2014/main" id="{3BC881AE-9493-E6DA-F541-F7A7F616C013}"/>
              </a:ext>
            </a:extLst>
          </p:cNvPr>
          <p:cNvSpPr/>
          <p:nvPr/>
        </p:nvSpPr>
        <p:spPr>
          <a:xfrm>
            <a:off x="749984" y="5527824"/>
            <a:ext cx="2074335" cy="495108"/>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lumMod val="90000"/>
                    <a:lumOff val="10000"/>
                  </a:schemeClr>
                </a:solidFill>
              </a:rPr>
              <a:t>turn off lights</a:t>
            </a:r>
          </a:p>
        </p:txBody>
      </p:sp>
      <p:pic>
        <p:nvPicPr>
          <p:cNvPr id="20" name="Picture 19">
            <a:hlinkClick r:id="rId5" action="ppaction://hlinksldjump"/>
            <a:extLst>
              <a:ext uri="{FF2B5EF4-FFF2-40B4-BE49-F238E27FC236}">
                <a16:creationId xmlns:a16="http://schemas.microsoft.com/office/drawing/2014/main" id="{AEBD9B20-DE53-74E5-1D03-7C92D33D94FF}"/>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195350" y="3949691"/>
            <a:ext cx="1224755" cy="1391189"/>
          </a:xfrm>
          <a:prstGeom prst="rect">
            <a:avLst/>
          </a:prstGeom>
        </p:spPr>
      </p:pic>
      <p:sp>
        <p:nvSpPr>
          <p:cNvPr id="14" name="Oval 13">
            <a:hlinkClick r:id="rId7" action="ppaction://hlinksldjump"/>
            <a:extLst>
              <a:ext uri="{FF2B5EF4-FFF2-40B4-BE49-F238E27FC236}">
                <a16:creationId xmlns:a16="http://schemas.microsoft.com/office/drawing/2014/main" id="{FAD41912-34BA-7ACE-D938-9F1A445D563A}"/>
              </a:ext>
            </a:extLst>
          </p:cNvPr>
          <p:cNvSpPr/>
          <p:nvPr/>
        </p:nvSpPr>
        <p:spPr>
          <a:xfrm>
            <a:off x="5898467" y="3616116"/>
            <a:ext cx="2297151" cy="2297151"/>
          </a:xfrm>
          <a:prstGeom prst="ellipse">
            <a:avLst/>
          </a:prstGeom>
          <a:solidFill>
            <a:srgbClr val="0076B0"/>
          </a:solidFill>
          <a:ln w="19050">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 Box">
            <a:hlinkClick r:id="rId7" action="ppaction://hlinksldjump"/>
            <a:extLst>
              <a:ext uri="{FF2B5EF4-FFF2-40B4-BE49-F238E27FC236}">
                <a16:creationId xmlns:a16="http://schemas.microsoft.com/office/drawing/2014/main" id="{B53D036E-E0C0-75A7-97FB-FFC70C3D1F58}"/>
              </a:ext>
            </a:extLst>
          </p:cNvPr>
          <p:cNvSpPr/>
          <p:nvPr/>
        </p:nvSpPr>
        <p:spPr>
          <a:xfrm>
            <a:off x="6122642" y="5500919"/>
            <a:ext cx="1932695" cy="495108"/>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use less water</a:t>
            </a:r>
          </a:p>
        </p:txBody>
      </p:sp>
      <p:pic>
        <p:nvPicPr>
          <p:cNvPr id="21" name="Picture 20">
            <a:hlinkClick r:id="rId7" action="ppaction://hlinksldjump"/>
            <a:extLst>
              <a:ext uri="{FF2B5EF4-FFF2-40B4-BE49-F238E27FC236}">
                <a16:creationId xmlns:a16="http://schemas.microsoft.com/office/drawing/2014/main" id="{687919F4-BFF8-C038-A015-877AC93A71E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07232" y="3752703"/>
            <a:ext cx="1363516" cy="1722454"/>
          </a:xfrm>
          <a:prstGeom prst="rect">
            <a:avLst/>
          </a:prstGeom>
        </p:spPr>
      </p:pic>
      <p:sp>
        <p:nvSpPr>
          <p:cNvPr id="23" name="Rectangle: Rounded Corners 22">
            <a:extLst>
              <a:ext uri="{FF2B5EF4-FFF2-40B4-BE49-F238E27FC236}">
                <a16:creationId xmlns:a16="http://schemas.microsoft.com/office/drawing/2014/main" id="{979CAF26-E046-7AAD-1527-33010F5A585E}"/>
              </a:ext>
            </a:extLst>
          </p:cNvPr>
          <p:cNvSpPr/>
          <p:nvPr/>
        </p:nvSpPr>
        <p:spPr>
          <a:xfrm>
            <a:off x="497804" y="1643268"/>
            <a:ext cx="8335687" cy="576000"/>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324000" rIns="504000" rtlCol="0" anchor="ctr"/>
          <a:lstStyle/>
          <a:p>
            <a:pPr algn="r"/>
            <a:r>
              <a:rPr lang="en-GB" b="1" dirty="0"/>
              <a:t>This year, Earth Day hopes to encourage people to use clean energy sources, like the sun and wind, to help keep our Earth healthy.</a:t>
            </a:r>
            <a:endParaRPr lang="en-GB" b="1" dirty="0">
              <a:solidFill>
                <a:schemeClr val="bg1"/>
              </a:solidFill>
            </a:endParaRPr>
          </a:p>
        </p:txBody>
      </p:sp>
    </p:spTree>
    <p:extLst>
      <p:ext uri="{BB962C8B-B14F-4D97-AF65-F5344CB8AC3E}">
        <p14:creationId xmlns:p14="http://schemas.microsoft.com/office/powerpoint/2010/main" val="24126625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500"/>
                                  </p:stCondLst>
                                  <p:childTnLst>
                                    <p:set>
                                      <p:cBhvr>
                                        <p:cTn id="6" dur="1" fill="hold">
                                          <p:stCondLst>
                                            <p:cond delay="0"/>
                                          </p:stCondLst>
                                        </p:cTn>
                                        <p:tgtEl>
                                          <p:spTgt spid="23"/>
                                        </p:tgtEl>
                                        <p:attrNameLst>
                                          <p:attrName>style.visibility</p:attrName>
                                        </p:attrNameLst>
                                      </p:cBhvr>
                                      <p:to>
                                        <p:strVal val="visible"/>
                                      </p:to>
                                    </p:set>
                                    <p:animEffect transition="in" filter="wipe(right)">
                                      <p:cBhvr>
                                        <p:cTn id="7" dur="1000"/>
                                        <p:tgtEl>
                                          <p:spTgt spid="23"/>
                                        </p:tgtEl>
                                      </p:cBhvr>
                                    </p:animEffect>
                                  </p:childTnLst>
                                </p:cTn>
                              </p:par>
                            </p:childTnLst>
                          </p:cTn>
                        </p:par>
                        <p:par>
                          <p:cTn id="8" fill="hold">
                            <p:stCondLst>
                              <p:cond delay="1500"/>
                            </p:stCondLst>
                            <p:childTnLst>
                              <p:par>
                                <p:cTn id="9" presetID="10" presetClass="entr" presetSubtype="0" fill="hold" grpId="0" nodeType="afterEffect">
                                  <p:stCondLst>
                                    <p:cond delay="50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par>
                          <p:cTn id="12" fill="hold">
                            <p:stCondLst>
                              <p:cond delay="2500"/>
                            </p:stCondLst>
                            <p:childTnLst>
                              <p:par>
                                <p:cTn id="13" presetID="1" presetClass="entr" presetSubtype="0" fill="hold" nodeType="afterEffect">
                                  <p:stCondLst>
                                    <p:cond delay="100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grpId="0" nodeType="withEffect">
                                  <p:stCondLst>
                                    <p:cond delay="1000"/>
                                  </p:stCondLst>
                                  <p:childTnLst>
                                    <p:set>
                                      <p:cBhvr>
                                        <p:cTn id="16" dur="1" fill="hold">
                                          <p:stCondLst>
                                            <p:cond delay="0"/>
                                          </p:stCondLst>
                                        </p:cTn>
                                        <p:tgtEl>
                                          <p:spTgt spid="3"/>
                                        </p:tgtEl>
                                        <p:attrNameLst>
                                          <p:attrName>style.visibility</p:attrName>
                                        </p:attrNameLst>
                                      </p:cBhvr>
                                      <p:to>
                                        <p:strVal val="visible"/>
                                      </p:to>
                                    </p:set>
                                  </p:childTnLst>
                                </p:cTn>
                              </p:par>
                              <p:par>
                                <p:cTn id="17" presetID="1" presetClass="entr" presetSubtype="0" fill="hold" grpId="0" nodeType="withEffect">
                                  <p:stCondLst>
                                    <p:cond delay="1000"/>
                                  </p:stCondLst>
                                  <p:childTnLst>
                                    <p:set>
                                      <p:cBhvr>
                                        <p:cTn id="18" dur="1" fill="hold">
                                          <p:stCondLst>
                                            <p:cond delay="0"/>
                                          </p:stCondLst>
                                        </p:cTn>
                                        <p:tgtEl>
                                          <p:spTgt spid="11"/>
                                        </p:tgtEl>
                                        <p:attrNameLst>
                                          <p:attrName>style.visibility</p:attrName>
                                        </p:attrNameLst>
                                      </p:cBhvr>
                                      <p:to>
                                        <p:strVal val="visible"/>
                                      </p:to>
                                    </p:set>
                                  </p:childTnLst>
                                </p:cTn>
                              </p:par>
                            </p:childTnLst>
                          </p:cTn>
                        </p:par>
                        <p:par>
                          <p:cTn id="19" fill="hold">
                            <p:stCondLst>
                              <p:cond delay="3500"/>
                            </p:stCondLst>
                            <p:childTnLst>
                              <p:par>
                                <p:cTn id="20" presetID="1" presetClass="entr" presetSubtype="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childTnLst>
                                </p:cTn>
                              </p:par>
                            </p:childTnLst>
                          </p:cTn>
                        </p:par>
                        <p:par>
                          <p:cTn id="26" fill="hold">
                            <p:stCondLst>
                              <p:cond delay="3500"/>
                            </p:stCondLst>
                            <p:childTnLst>
                              <p:par>
                                <p:cTn id="27" presetID="1" presetClass="entr" presetSubtype="0"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3" grpId="0" animBg="1"/>
      <p:bldP spid="8" grpId="0" animBg="1"/>
      <p:bldP spid="11" grpId="0" animBg="1"/>
      <p:bldP spid="3" grpId="0" animBg="1"/>
      <p:bldP spid="14" grpId="0" animBg="1"/>
      <p:bldP spid="9" grpId="0" animBg="1"/>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8E15D5C-C2A4-4448-367C-20D0D9F444C3}"/>
            </a:ext>
          </a:extLst>
        </p:cNvPr>
        <p:cNvGrpSpPr/>
        <p:nvPr/>
      </p:nvGrpSpPr>
      <p:grpSpPr>
        <a:xfrm>
          <a:off x="0" y="0"/>
          <a:ext cx="0" cy="0"/>
          <a:chOff x="0" y="0"/>
          <a:chExt cx="0" cy="0"/>
        </a:xfrm>
      </p:grpSpPr>
      <p:sp>
        <p:nvSpPr>
          <p:cNvPr id="12" name="Text Box">
            <a:extLst>
              <a:ext uri="{FF2B5EF4-FFF2-40B4-BE49-F238E27FC236}">
                <a16:creationId xmlns:a16="http://schemas.microsoft.com/office/drawing/2014/main" id="{C0D711A3-7C1B-1531-D16A-E54D7E95966C}"/>
              </a:ext>
            </a:extLst>
          </p:cNvPr>
          <p:cNvSpPr/>
          <p:nvPr/>
        </p:nvSpPr>
        <p:spPr>
          <a:xfrm flipH="1">
            <a:off x="388747" y="2591639"/>
            <a:ext cx="8215502" cy="3799351"/>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252000" rIns="180000" bIns="180000" rtlCol="0" anchor="t" anchorCtr="0">
            <a:noAutofit/>
          </a:bodyPr>
          <a:lstStyle/>
          <a:p>
            <a:pPr algn="ctr"/>
            <a:r>
              <a:rPr lang="en-GB" dirty="0">
                <a:solidFill>
                  <a:schemeClr val="tx1"/>
                </a:solidFill>
              </a:rPr>
              <a:t/>
            </a:r>
            <a:br>
              <a:rPr lang="en-GB" dirty="0">
                <a:solidFill>
                  <a:schemeClr val="tx1"/>
                </a:solidFill>
              </a:rPr>
            </a:br>
            <a:r>
              <a:rPr lang="en-GB" dirty="0">
                <a:solidFill>
                  <a:schemeClr val="tx1"/>
                </a:solidFill>
              </a:rPr>
              <a:t/>
            </a:r>
            <a:br>
              <a:rPr lang="en-GB" dirty="0">
                <a:solidFill>
                  <a:schemeClr val="tx1"/>
                </a:solidFill>
              </a:rPr>
            </a:br>
            <a:r>
              <a:rPr lang="en-GB" dirty="0">
                <a:solidFill>
                  <a:schemeClr val="tx1"/>
                </a:solidFill>
              </a:rPr>
              <a:t/>
            </a:r>
            <a:br>
              <a:rPr lang="en-GB" dirty="0">
                <a:solidFill>
                  <a:schemeClr val="tx1"/>
                </a:solidFill>
              </a:rPr>
            </a:br>
            <a:r>
              <a:rPr lang="en-GB" dirty="0">
                <a:solidFill>
                  <a:schemeClr val="tx1"/>
                </a:solidFill>
              </a:rPr>
              <a:t/>
            </a:r>
            <a:br>
              <a:rPr lang="en-GB" dirty="0">
                <a:solidFill>
                  <a:schemeClr val="tx1"/>
                </a:solidFill>
              </a:rPr>
            </a:br>
            <a:r>
              <a:rPr lang="en-GB" dirty="0">
                <a:solidFill>
                  <a:schemeClr val="tx1"/>
                </a:solidFill>
              </a:rPr>
              <a:t>Other things can also be</a:t>
            </a:r>
            <a:br>
              <a:rPr lang="en-GB" dirty="0">
                <a:solidFill>
                  <a:schemeClr val="tx1"/>
                </a:solidFill>
              </a:rPr>
            </a:br>
            <a:r>
              <a:rPr lang="en-GB" dirty="0">
                <a:solidFill>
                  <a:schemeClr val="tx1"/>
                </a:solidFill>
              </a:rPr>
              <a:t>switched off when they are</a:t>
            </a:r>
            <a:br>
              <a:rPr lang="en-GB" dirty="0">
                <a:solidFill>
                  <a:schemeClr val="tx1"/>
                </a:solidFill>
              </a:rPr>
            </a:br>
            <a:r>
              <a:rPr lang="en-GB" dirty="0">
                <a:solidFill>
                  <a:schemeClr val="tx1"/>
                </a:solidFill>
              </a:rPr>
              <a:t>not being used to help</a:t>
            </a:r>
            <a:br>
              <a:rPr lang="en-GB" dirty="0">
                <a:solidFill>
                  <a:schemeClr val="tx1"/>
                </a:solidFill>
              </a:rPr>
            </a:br>
            <a:r>
              <a:rPr lang="en-GB" dirty="0">
                <a:solidFill>
                  <a:schemeClr val="tx1"/>
                </a:solidFill>
              </a:rPr>
              <a:t>us save energy, such as</a:t>
            </a:r>
            <a:br>
              <a:rPr lang="en-GB" dirty="0">
                <a:solidFill>
                  <a:schemeClr val="tx1"/>
                </a:solidFill>
              </a:rPr>
            </a:br>
            <a:r>
              <a:rPr lang="en-GB" dirty="0">
                <a:solidFill>
                  <a:schemeClr val="tx1"/>
                </a:solidFill>
              </a:rPr>
              <a:t>TVs and computers.</a:t>
            </a:r>
          </a:p>
          <a:p>
            <a:pPr algn="ctr"/>
            <a:endParaRPr lang="en-GB" dirty="0">
              <a:solidFill>
                <a:schemeClr val="tx1"/>
              </a:solidFill>
            </a:endParaRPr>
          </a:p>
        </p:txBody>
      </p:sp>
      <p:sp>
        <p:nvSpPr>
          <p:cNvPr id="10" name="Text Box">
            <a:extLst>
              <a:ext uri="{FF2B5EF4-FFF2-40B4-BE49-F238E27FC236}">
                <a16:creationId xmlns:a16="http://schemas.microsoft.com/office/drawing/2014/main" id="{1919A27B-F7A7-1754-AFC4-6A7A510DFB64}"/>
              </a:ext>
            </a:extLst>
          </p:cNvPr>
          <p:cNvSpPr/>
          <p:nvPr/>
        </p:nvSpPr>
        <p:spPr>
          <a:xfrm>
            <a:off x="497804" y="524109"/>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Turn Off Lights</a:t>
            </a:r>
          </a:p>
        </p:txBody>
      </p:sp>
      <p:pic>
        <p:nvPicPr>
          <p:cNvPr id="11" name="Picture 10">
            <a:hlinkClick r:id="rId3" action="ppaction://hlinksldjump"/>
            <a:extLst>
              <a:ext uri="{FF2B5EF4-FFF2-40B4-BE49-F238E27FC236}">
                <a16:creationId xmlns:a16="http://schemas.microsoft.com/office/drawing/2014/main" id="{FEA1BC7C-5A60-55E0-4806-2A1515296E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7419" y="4396511"/>
            <a:ext cx="1263730" cy="1435461"/>
          </a:xfrm>
          <a:prstGeom prst="rect">
            <a:avLst/>
          </a:prstGeom>
        </p:spPr>
      </p:pic>
      <p:sp>
        <p:nvSpPr>
          <p:cNvPr id="16" name="Rectangle: Rounded Corners 15">
            <a:extLst>
              <a:ext uri="{FF2B5EF4-FFF2-40B4-BE49-F238E27FC236}">
                <a16:creationId xmlns:a16="http://schemas.microsoft.com/office/drawing/2014/main" id="{1E80927C-6793-D189-9856-70B75B5B355A}"/>
              </a:ext>
            </a:extLst>
          </p:cNvPr>
          <p:cNvSpPr/>
          <p:nvPr/>
        </p:nvSpPr>
        <p:spPr>
          <a:xfrm>
            <a:off x="-177470" y="1474711"/>
            <a:ext cx="7928605" cy="690333"/>
          </a:xfrm>
          <a:prstGeom prst="roundRect">
            <a:avLst>
              <a:gd name="adj" fmla="val 10417"/>
            </a:avLst>
          </a:prstGeom>
          <a:solidFill>
            <a:srgbClr val="009386"/>
          </a:solidFill>
          <a:ln w="1905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lIns="360000" rIns="180000" rtlCol="0" anchor="ctr"/>
          <a:lstStyle/>
          <a:p>
            <a:pPr algn="ctr"/>
            <a:r>
              <a:rPr lang="en-GB" b="1" dirty="0">
                <a:solidFill>
                  <a:schemeClr val="bg1"/>
                </a:solidFill>
              </a:rPr>
              <a:t>Switching off lights when they are not needed helps to save energy.</a:t>
            </a:r>
          </a:p>
        </p:txBody>
      </p:sp>
      <p:sp>
        <p:nvSpPr>
          <p:cNvPr id="18" name="Rectangle: Rounded Corners 17">
            <a:extLst>
              <a:ext uri="{FF2B5EF4-FFF2-40B4-BE49-F238E27FC236}">
                <a16:creationId xmlns:a16="http://schemas.microsoft.com/office/drawing/2014/main" id="{591EC11B-5671-FD56-6D20-6FD1E14839E2}"/>
              </a:ext>
            </a:extLst>
          </p:cNvPr>
          <p:cNvSpPr/>
          <p:nvPr/>
        </p:nvSpPr>
        <p:spPr>
          <a:xfrm>
            <a:off x="1438442" y="2379595"/>
            <a:ext cx="7928605" cy="690332"/>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324000" rIns="504000" rtlCol="0" anchor="ctr"/>
          <a:lstStyle/>
          <a:p>
            <a:pPr algn="ctr"/>
            <a:r>
              <a:rPr lang="en-GB" b="1" dirty="0">
                <a:solidFill>
                  <a:schemeClr val="bg1"/>
                </a:solidFill>
              </a:rPr>
              <a:t>When you leave a room, remind a grown-up to switch off the light.</a:t>
            </a:r>
          </a:p>
        </p:txBody>
      </p:sp>
      <p:pic>
        <p:nvPicPr>
          <p:cNvPr id="20" name="Picture 19">
            <a:extLst>
              <a:ext uri="{FF2B5EF4-FFF2-40B4-BE49-F238E27FC236}">
                <a16:creationId xmlns:a16="http://schemas.microsoft.com/office/drawing/2014/main" id="{B00306CB-A89A-CD93-9AA5-0E32C785A8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362164">
            <a:off x="6297978" y="3275790"/>
            <a:ext cx="2711648" cy="1889808"/>
          </a:xfrm>
          <a:prstGeom prst="rect">
            <a:avLst/>
          </a:prstGeom>
        </p:spPr>
      </p:pic>
      <p:pic>
        <p:nvPicPr>
          <p:cNvPr id="22" name="Picture 21">
            <a:extLst>
              <a:ext uri="{FF2B5EF4-FFF2-40B4-BE49-F238E27FC236}">
                <a16:creationId xmlns:a16="http://schemas.microsoft.com/office/drawing/2014/main" id="{3806ED45-9E5B-C87E-F6C8-7D8663C533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13168" y="4728303"/>
            <a:ext cx="2814259" cy="1779788"/>
          </a:xfrm>
          <a:prstGeom prst="rect">
            <a:avLst/>
          </a:prstGeom>
        </p:spPr>
      </p:pic>
      <p:pic>
        <p:nvPicPr>
          <p:cNvPr id="24" name="Picture 23">
            <a:extLst>
              <a:ext uri="{FF2B5EF4-FFF2-40B4-BE49-F238E27FC236}">
                <a16:creationId xmlns:a16="http://schemas.microsoft.com/office/drawing/2014/main" id="{E499278A-A218-E932-7625-C8D675B351F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548741">
            <a:off x="2127309" y="3022243"/>
            <a:ext cx="604503" cy="2461489"/>
          </a:xfrm>
          <a:prstGeom prst="rect">
            <a:avLst/>
          </a:prstGeom>
        </p:spPr>
      </p:pic>
    </p:spTree>
    <p:extLst>
      <p:ext uri="{BB962C8B-B14F-4D97-AF65-F5344CB8AC3E}">
        <p14:creationId xmlns:p14="http://schemas.microsoft.com/office/powerpoint/2010/main" val="10364603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1000"/>
                                        <p:tgtEl>
                                          <p:spTgt spid="16"/>
                                        </p:tgtEl>
                                      </p:cBhvr>
                                    </p:animEffect>
                                  </p:childTnLst>
                                </p:cTn>
                              </p:par>
                            </p:childTnLst>
                          </p:cTn>
                        </p:par>
                        <p:par>
                          <p:cTn id="8" fill="hold">
                            <p:stCondLst>
                              <p:cond delay="1500"/>
                            </p:stCondLst>
                            <p:childTnLst>
                              <p:par>
                                <p:cTn id="9" presetID="22" presetClass="entr" presetSubtype="2" fill="hold" grpId="0" nodeType="afterEffect">
                                  <p:stCondLst>
                                    <p:cond delay="500"/>
                                  </p:stCondLst>
                                  <p:childTnLst>
                                    <p:set>
                                      <p:cBhvr>
                                        <p:cTn id="10" dur="1" fill="hold">
                                          <p:stCondLst>
                                            <p:cond delay="0"/>
                                          </p:stCondLst>
                                        </p:cTn>
                                        <p:tgtEl>
                                          <p:spTgt spid="18"/>
                                        </p:tgtEl>
                                        <p:attrNameLst>
                                          <p:attrName>style.visibility</p:attrName>
                                        </p:attrNameLst>
                                      </p:cBhvr>
                                      <p:to>
                                        <p:strVal val="visible"/>
                                      </p:to>
                                    </p:set>
                                    <p:animEffect transition="in" filter="wipe(right)">
                                      <p:cBhvr>
                                        <p:cTn id="11" dur="1000"/>
                                        <p:tgtEl>
                                          <p:spTgt spid="18"/>
                                        </p:tgtEl>
                                      </p:cBhvr>
                                    </p:animEffect>
                                  </p:childTnLst>
                                </p:cTn>
                              </p:par>
                            </p:childTnLst>
                          </p:cTn>
                        </p:par>
                        <p:par>
                          <p:cTn id="12" fill="hold">
                            <p:stCondLst>
                              <p:cond delay="3000"/>
                            </p:stCondLst>
                            <p:childTnLst>
                              <p:par>
                                <p:cTn id="13" presetID="10" presetClass="entr" presetSubtype="0" fill="hold" nodeType="afterEffect">
                                  <p:stCondLst>
                                    <p:cond delay="1000"/>
                                  </p:stCondLst>
                                  <p:childTnLst>
                                    <p:set>
                                      <p:cBhvr>
                                        <p:cTn id="14" dur="1" fill="hold">
                                          <p:stCondLst>
                                            <p:cond delay="0"/>
                                          </p:stCondLst>
                                        </p:cTn>
                                        <p:tgtEl>
                                          <p:spTgt spid="12">
                                            <p:txEl>
                                              <p:pRg st="0" end="0"/>
                                            </p:txEl>
                                          </p:spTgt>
                                        </p:tgtEl>
                                        <p:attrNameLst>
                                          <p:attrName>style.visibility</p:attrName>
                                        </p:attrNameLst>
                                      </p:cBhvr>
                                      <p:to>
                                        <p:strVal val="visible"/>
                                      </p:to>
                                    </p:set>
                                    <p:animEffect transition="in" filter="fade">
                                      <p:cBhvr>
                                        <p:cTn id="15" dur="500"/>
                                        <p:tgtEl>
                                          <p:spTgt spid="12">
                                            <p:txEl>
                                              <p:pRg st="0" end="0"/>
                                            </p:txEl>
                                          </p:spTgt>
                                        </p:tgtEl>
                                      </p:cBhvr>
                                    </p:animEffect>
                                  </p:childTnLst>
                                </p:cTn>
                              </p:par>
                            </p:childTnLst>
                          </p:cTn>
                        </p:par>
                        <p:par>
                          <p:cTn id="16" fill="hold">
                            <p:stCondLst>
                              <p:cond delay="4500"/>
                            </p:stCondLst>
                            <p:childTnLst>
                              <p:par>
                                <p:cTn id="17" presetID="10"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0"/>
                            </p:stCondLst>
                            <p:childTnLst>
                              <p:par>
                                <p:cTn id="21" presetID="10"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5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9C640D3-628D-7650-9D8B-0971673BA1C7}"/>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D0157414-F3B1-1A5E-FD99-B233E1AC9A6D}"/>
              </a:ext>
            </a:extLst>
          </p:cNvPr>
          <p:cNvSpPr/>
          <p:nvPr/>
        </p:nvSpPr>
        <p:spPr>
          <a:xfrm>
            <a:off x="518777" y="204709"/>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Eco-Friendly Products</a:t>
            </a:r>
          </a:p>
        </p:txBody>
      </p:sp>
      <p:pic>
        <p:nvPicPr>
          <p:cNvPr id="13" name="Picture 12">
            <a:extLst>
              <a:ext uri="{FF2B5EF4-FFF2-40B4-BE49-F238E27FC236}">
                <a16:creationId xmlns:a16="http://schemas.microsoft.com/office/drawing/2014/main" id="{E31B4141-2C49-5B3A-6B56-A92BBD5464B0}"/>
              </a:ext>
            </a:extLst>
          </p:cNvPr>
          <p:cNvPicPr>
            <a:picLocks noChangeAspect="1"/>
          </p:cNvPicPr>
          <p:nvPr/>
        </p:nvPicPr>
        <p:blipFill rotWithShape="1">
          <a:blip r:embed="rId3"/>
          <a:srcRect r="40181"/>
          <a:stretch/>
        </p:blipFill>
        <p:spPr>
          <a:xfrm>
            <a:off x="6824575" y="1325468"/>
            <a:ext cx="2319425" cy="3468925"/>
          </a:xfrm>
          <a:prstGeom prst="rect">
            <a:avLst/>
          </a:prstGeom>
        </p:spPr>
      </p:pic>
      <p:pic>
        <p:nvPicPr>
          <p:cNvPr id="14" name="Picture 13">
            <a:extLst>
              <a:ext uri="{FF2B5EF4-FFF2-40B4-BE49-F238E27FC236}">
                <a16:creationId xmlns:a16="http://schemas.microsoft.com/office/drawing/2014/main" id="{C17A5593-BB7D-AF93-4D1D-8ADF69C17725}"/>
              </a:ext>
            </a:extLst>
          </p:cNvPr>
          <p:cNvPicPr>
            <a:picLocks noChangeAspect="1"/>
          </p:cNvPicPr>
          <p:nvPr/>
        </p:nvPicPr>
        <p:blipFill rotWithShape="1">
          <a:blip r:embed="rId4"/>
          <a:srcRect l="13411" b="42285"/>
          <a:stretch/>
        </p:blipFill>
        <p:spPr>
          <a:xfrm>
            <a:off x="0" y="4757371"/>
            <a:ext cx="3657599" cy="2100630"/>
          </a:xfrm>
          <a:prstGeom prst="rect">
            <a:avLst/>
          </a:prstGeom>
        </p:spPr>
      </p:pic>
      <p:sp>
        <p:nvSpPr>
          <p:cNvPr id="15" name="Rectangle: Rounded Corners 14">
            <a:extLst>
              <a:ext uri="{FF2B5EF4-FFF2-40B4-BE49-F238E27FC236}">
                <a16:creationId xmlns:a16="http://schemas.microsoft.com/office/drawing/2014/main" id="{CB0B8478-C002-DEE6-D20E-61562AE6D5DE}"/>
              </a:ext>
            </a:extLst>
          </p:cNvPr>
          <p:cNvSpPr/>
          <p:nvPr/>
        </p:nvSpPr>
        <p:spPr>
          <a:xfrm rot="21246330">
            <a:off x="1648823" y="3534949"/>
            <a:ext cx="5051328" cy="1093736"/>
          </a:xfrm>
          <a:prstGeom prst="roundRect">
            <a:avLst>
              <a:gd name="adj" fmla="val 10417"/>
            </a:avLst>
          </a:prstGeom>
          <a:solidFill>
            <a:srgbClr val="009386"/>
          </a:solidFill>
          <a:ln w="1905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lIns="324000" rIns="504000" rtlCol="0" anchor="ctr"/>
          <a:lstStyle/>
          <a:p>
            <a:pPr algn="ctr"/>
            <a:r>
              <a:rPr lang="en-GB" b="1" dirty="0">
                <a:solidFill>
                  <a:schemeClr val="bg1"/>
                </a:solidFill>
              </a:rPr>
              <a:t>Instead, you can try to use eco-friendly products that are made from other materials, such as fabric or paper.</a:t>
            </a:r>
          </a:p>
        </p:txBody>
      </p:sp>
      <p:pic>
        <p:nvPicPr>
          <p:cNvPr id="18" name="Google Shape;77;p4">
            <a:extLst>
              <a:ext uri="{FF2B5EF4-FFF2-40B4-BE49-F238E27FC236}">
                <a16:creationId xmlns:a16="http://schemas.microsoft.com/office/drawing/2014/main" id="{09FB12C3-EC39-DC24-450A-0ECA7705B20B}"/>
              </a:ext>
            </a:extLst>
          </p:cNvPr>
          <p:cNvPicPr preferRelativeResize="0"/>
          <p:nvPr/>
        </p:nvPicPr>
        <p:blipFill rotWithShape="1">
          <a:blip r:embed="rId5">
            <a:alphaModFix/>
          </a:blip>
          <a:srcRect r="35144"/>
          <a:stretch/>
        </p:blipFill>
        <p:spPr>
          <a:xfrm>
            <a:off x="6957532" y="2020991"/>
            <a:ext cx="2186468" cy="2662229"/>
          </a:xfrm>
          <a:prstGeom prst="rect">
            <a:avLst/>
          </a:prstGeom>
          <a:noFill/>
          <a:ln>
            <a:noFill/>
          </a:ln>
        </p:spPr>
      </p:pic>
      <p:sp>
        <p:nvSpPr>
          <p:cNvPr id="16" name="Rectangle: Rounded Corners 15">
            <a:extLst>
              <a:ext uri="{FF2B5EF4-FFF2-40B4-BE49-F238E27FC236}">
                <a16:creationId xmlns:a16="http://schemas.microsoft.com/office/drawing/2014/main" id="{88970831-A1C6-8946-219F-C741BFB4A3B5}"/>
              </a:ext>
            </a:extLst>
          </p:cNvPr>
          <p:cNvSpPr/>
          <p:nvPr/>
        </p:nvSpPr>
        <p:spPr>
          <a:xfrm rot="182475">
            <a:off x="3082014" y="5197535"/>
            <a:ext cx="5218009" cy="1048683"/>
          </a:xfrm>
          <a:prstGeom prst="roundRect">
            <a:avLst>
              <a:gd name="adj" fmla="val 10417"/>
            </a:avLst>
          </a:prstGeom>
          <a:solidFill>
            <a:srgbClr val="0076B0"/>
          </a:solidFill>
          <a:ln w="19050">
            <a:solidFill>
              <a:srgbClr val="90C8E5"/>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r>
              <a:rPr lang="en-GB" b="1" dirty="0">
                <a:solidFill>
                  <a:schemeClr val="bg1"/>
                </a:solidFill>
              </a:rPr>
              <a:t>For example, instead of plastic carrier bags, you could use a fabric bag when you go to the shops.</a:t>
            </a:r>
          </a:p>
        </p:txBody>
      </p:sp>
      <p:sp>
        <p:nvSpPr>
          <p:cNvPr id="17" name="Rectangle: Rounded Corners 16">
            <a:extLst>
              <a:ext uri="{FF2B5EF4-FFF2-40B4-BE49-F238E27FC236}">
                <a16:creationId xmlns:a16="http://schemas.microsoft.com/office/drawing/2014/main" id="{71E86968-6B1B-04E3-7E6A-74198A54ADDF}"/>
              </a:ext>
            </a:extLst>
          </p:cNvPr>
          <p:cNvSpPr/>
          <p:nvPr/>
        </p:nvSpPr>
        <p:spPr>
          <a:xfrm>
            <a:off x="304068" y="1126641"/>
            <a:ext cx="7290420" cy="1093177"/>
          </a:xfrm>
          <a:prstGeom prst="roundRect">
            <a:avLst>
              <a:gd name="adj" fmla="val 10417"/>
            </a:avLst>
          </a:prstGeom>
          <a:solidFill>
            <a:srgbClr val="0076B0"/>
          </a:solidFill>
          <a:ln w="19050">
            <a:solidFill>
              <a:srgbClr val="90C8E5"/>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r>
              <a:rPr lang="en-GB" b="1" dirty="0"/>
              <a:t>Lots of things we use are often made of plastic.</a:t>
            </a:r>
          </a:p>
          <a:p>
            <a:pPr algn="ctr"/>
            <a:r>
              <a:rPr lang="en-GB" b="1" dirty="0"/>
              <a:t>Plastic is made in factories using materials that come from oil and gas, which are not clean energy sources like the sun or wind.</a:t>
            </a:r>
          </a:p>
        </p:txBody>
      </p:sp>
      <p:pic>
        <p:nvPicPr>
          <p:cNvPr id="21" name="Picture 20">
            <a:extLst>
              <a:ext uri="{FF2B5EF4-FFF2-40B4-BE49-F238E27FC236}">
                <a16:creationId xmlns:a16="http://schemas.microsoft.com/office/drawing/2014/main" id="{4BB29BB1-32C1-D42D-4BA6-4EAEA36D4B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275568">
            <a:off x="1964982" y="4386157"/>
            <a:ext cx="936900" cy="3429002"/>
          </a:xfrm>
          <a:prstGeom prst="rect">
            <a:avLst/>
          </a:prstGeom>
        </p:spPr>
      </p:pic>
      <p:pic>
        <p:nvPicPr>
          <p:cNvPr id="23" name="Picture 22">
            <a:extLst>
              <a:ext uri="{FF2B5EF4-FFF2-40B4-BE49-F238E27FC236}">
                <a16:creationId xmlns:a16="http://schemas.microsoft.com/office/drawing/2014/main" id="{D4AA98DD-FF64-75B0-09E9-3334E2B085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452" y="3920666"/>
            <a:ext cx="1858423" cy="3187077"/>
          </a:xfrm>
          <a:prstGeom prst="rect">
            <a:avLst/>
          </a:prstGeom>
        </p:spPr>
      </p:pic>
      <p:pic>
        <p:nvPicPr>
          <p:cNvPr id="25" name="Picture 24">
            <a:extLst>
              <a:ext uri="{FF2B5EF4-FFF2-40B4-BE49-F238E27FC236}">
                <a16:creationId xmlns:a16="http://schemas.microsoft.com/office/drawing/2014/main" id="{AAF93CB3-BCA6-5486-ABE3-889728359C1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63151">
            <a:off x="6283145" y="3635629"/>
            <a:ext cx="2328983" cy="1529640"/>
          </a:xfrm>
          <a:prstGeom prst="rect">
            <a:avLst/>
          </a:prstGeom>
        </p:spPr>
      </p:pic>
      <p:sp>
        <p:nvSpPr>
          <p:cNvPr id="2" name="Rectangle: Rounded Corners 1">
            <a:extLst>
              <a:ext uri="{FF2B5EF4-FFF2-40B4-BE49-F238E27FC236}">
                <a16:creationId xmlns:a16="http://schemas.microsoft.com/office/drawing/2014/main" id="{83E9E022-6334-6802-35B2-CA46A44BFEA2}"/>
              </a:ext>
            </a:extLst>
          </p:cNvPr>
          <p:cNvSpPr/>
          <p:nvPr/>
        </p:nvSpPr>
        <p:spPr>
          <a:xfrm>
            <a:off x="217377" y="2462794"/>
            <a:ext cx="7146486" cy="752433"/>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r>
              <a:rPr lang="en-GB" b="1" dirty="0"/>
              <a:t>Plastic can be harmful to the environment. It takes a long time to break down and can harm plants and animals.</a:t>
            </a:r>
          </a:p>
        </p:txBody>
      </p:sp>
    </p:spTree>
    <p:extLst>
      <p:ext uri="{BB962C8B-B14F-4D97-AF65-F5344CB8AC3E}">
        <p14:creationId xmlns:p14="http://schemas.microsoft.com/office/powerpoint/2010/main" val="40182518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par>
                          <p:cTn id="20" fill="hold">
                            <p:stCondLst>
                              <p:cond delay="2500"/>
                            </p:stCondLst>
                            <p:childTnLst>
                              <p:par>
                                <p:cTn id="21" presetID="10" presetClass="entr" presetSubtype="0" fill="hold" grpId="0" nodeType="afterEffect">
                                  <p:stCondLst>
                                    <p:cond delay="50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3500"/>
                            </p:stCondLst>
                            <p:childTnLst>
                              <p:par>
                                <p:cTn id="25" presetID="10" presetClass="entr" presetSubtype="0" fill="hold" nodeType="afterEffect">
                                  <p:stCondLst>
                                    <p:cond delay="50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nodeType="withEffect">
                                  <p:stCondLst>
                                    <p:cond delay="50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nodeType="withEffect">
                                  <p:stCondLst>
                                    <p:cond delay="5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B9A1379-1A18-AF79-4799-88E761AF3347}"/>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0555A019-6FEA-F2AD-E184-B202F0C74819}"/>
              </a:ext>
            </a:extLst>
          </p:cNvPr>
          <p:cNvSpPr/>
          <p:nvPr/>
        </p:nvSpPr>
        <p:spPr>
          <a:xfrm>
            <a:off x="497804" y="524109"/>
            <a:ext cx="8106445" cy="725941"/>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Use Less Water</a:t>
            </a:r>
          </a:p>
        </p:txBody>
      </p:sp>
      <p:sp>
        <p:nvSpPr>
          <p:cNvPr id="12" name="Text Box">
            <a:extLst>
              <a:ext uri="{FF2B5EF4-FFF2-40B4-BE49-F238E27FC236}">
                <a16:creationId xmlns:a16="http://schemas.microsoft.com/office/drawing/2014/main" id="{8A733599-5D65-AAB0-CED2-F191D6419FB2}"/>
              </a:ext>
            </a:extLst>
          </p:cNvPr>
          <p:cNvSpPr/>
          <p:nvPr/>
        </p:nvSpPr>
        <p:spPr>
          <a:xfrm flipH="1">
            <a:off x="497798" y="3115733"/>
            <a:ext cx="8106445" cy="3275257"/>
          </a:xfrm>
          <a:prstGeom prst="roundRect">
            <a:avLst>
              <a:gd name="adj" fmla="val 4988"/>
            </a:avLst>
          </a:pr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t" anchorCtr="0">
            <a:noAutofit/>
          </a:bodyPr>
          <a:lstStyle/>
          <a:p>
            <a:pPr algn="ctr"/>
            <a:r>
              <a:rPr lang="en-GB" dirty="0">
                <a:solidFill>
                  <a:schemeClr val="tx1">
                    <a:lumMod val="90000"/>
                    <a:lumOff val="10000"/>
                  </a:schemeClr>
                </a:solidFill>
              </a:rPr>
              <a:t>Outside, rainwater can be collected in large buckets or containers.</a:t>
            </a:r>
            <a:br>
              <a:rPr lang="en-GB" dirty="0">
                <a:solidFill>
                  <a:schemeClr val="tx1">
                    <a:lumMod val="90000"/>
                    <a:lumOff val="10000"/>
                  </a:schemeClr>
                </a:solidFill>
              </a:rPr>
            </a:br>
            <a:r>
              <a:rPr lang="en-GB" dirty="0">
                <a:solidFill>
                  <a:schemeClr val="tx1">
                    <a:lumMod val="90000"/>
                    <a:lumOff val="10000"/>
                  </a:schemeClr>
                </a:solidFill>
              </a:rPr>
              <a:t>This water can be used to water plants and wash cars or windows.</a:t>
            </a:r>
          </a:p>
        </p:txBody>
      </p:sp>
      <p:sp>
        <p:nvSpPr>
          <p:cNvPr id="13" name="Rectangle: Rounded Corners 12">
            <a:extLst>
              <a:ext uri="{FF2B5EF4-FFF2-40B4-BE49-F238E27FC236}">
                <a16:creationId xmlns:a16="http://schemas.microsoft.com/office/drawing/2014/main" id="{40C5BEF3-B40F-C956-BEE3-8B26AD2B88E8}"/>
              </a:ext>
            </a:extLst>
          </p:cNvPr>
          <p:cNvSpPr/>
          <p:nvPr/>
        </p:nvSpPr>
        <p:spPr>
          <a:xfrm>
            <a:off x="-177469" y="1448591"/>
            <a:ext cx="6290402" cy="1565542"/>
          </a:xfrm>
          <a:prstGeom prst="roundRect">
            <a:avLst>
              <a:gd name="adj" fmla="val 10417"/>
            </a:avLst>
          </a:prstGeom>
          <a:solidFill>
            <a:srgbClr val="009386"/>
          </a:solidFill>
          <a:ln w="1905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lIns="648000" rIns="180000" rtlCol="0" anchor="ctr"/>
          <a:lstStyle/>
          <a:p>
            <a:r>
              <a:rPr lang="en-GB" b="1" dirty="0"/>
              <a:t>Saving water also helps reduce the energy we use. If we use less water, we save energy.</a:t>
            </a:r>
          </a:p>
          <a:p>
            <a:r>
              <a:rPr lang="en-GB" b="1" dirty="0"/>
              <a:t>We can help to save water in many ways, such as turning taps off after washing our hands or when we are brushing our teeth.</a:t>
            </a:r>
            <a:endParaRPr lang="en-GB" dirty="0"/>
          </a:p>
        </p:txBody>
      </p:sp>
      <p:grpSp>
        <p:nvGrpSpPr>
          <p:cNvPr id="19" name="Group 18">
            <a:extLst>
              <a:ext uri="{FF2B5EF4-FFF2-40B4-BE49-F238E27FC236}">
                <a16:creationId xmlns:a16="http://schemas.microsoft.com/office/drawing/2014/main" id="{AEB88534-67D8-7477-6D90-74C100020636}"/>
              </a:ext>
            </a:extLst>
          </p:cNvPr>
          <p:cNvGrpSpPr/>
          <p:nvPr/>
        </p:nvGrpSpPr>
        <p:grpSpPr>
          <a:xfrm>
            <a:off x="593723" y="3978776"/>
            <a:ext cx="7914022" cy="2320280"/>
            <a:chOff x="519064" y="4008774"/>
            <a:chExt cx="8064809" cy="2364489"/>
          </a:xfrm>
        </p:grpSpPr>
        <p:pic>
          <p:nvPicPr>
            <p:cNvPr id="17" name="Picture 16">
              <a:extLst>
                <a:ext uri="{FF2B5EF4-FFF2-40B4-BE49-F238E27FC236}">
                  <a16:creationId xmlns:a16="http://schemas.microsoft.com/office/drawing/2014/main" id="{2FAA18AC-2D95-6FD8-367A-7670C8F5EC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75952" y="4788559"/>
              <a:ext cx="836657" cy="1192714"/>
            </a:xfrm>
            <a:prstGeom prst="rect">
              <a:avLst/>
            </a:prstGeom>
          </p:spPr>
        </p:pic>
        <p:pic>
          <p:nvPicPr>
            <p:cNvPr id="18" name="Picture 17">
              <a:extLst>
                <a:ext uri="{FF2B5EF4-FFF2-40B4-BE49-F238E27FC236}">
                  <a16:creationId xmlns:a16="http://schemas.microsoft.com/office/drawing/2014/main" id="{9B5BB006-DB7B-F8FA-587E-199B39C73A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33718" y="5017373"/>
              <a:ext cx="1431095" cy="1299602"/>
            </a:xfrm>
            <a:prstGeom prst="rect">
              <a:avLst/>
            </a:prstGeom>
          </p:spPr>
        </p:pic>
        <p:pic>
          <p:nvPicPr>
            <p:cNvPr id="14" name="Picture 13">
              <a:extLst>
                <a:ext uri="{FF2B5EF4-FFF2-40B4-BE49-F238E27FC236}">
                  <a16:creationId xmlns:a16="http://schemas.microsoft.com/office/drawing/2014/main" id="{35689CF2-2A38-D84B-DC2A-6BDAA2C41001}"/>
                </a:ext>
              </a:extLst>
            </p:cNvPr>
            <p:cNvPicPr>
              <a:picLocks noChangeAspect="1"/>
            </p:cNvPicPr>
            <p:nvPr/>
          </p:nvPicPr>
          <p:blipFill rotWithShape="1">
            <a:blip r:embed="rId5"/>
            <a:srcRect l="629" t="9793" r="1611"/>
            <a:stretch/>
          </p:blipFill>
          <p:spPr>
            <a:xfrm>
              <a:off x="519064" y="4008774"/>
              <a:ext cx="8064809" cy="2364489"/>
            </a:xfrm>
            <a:prstGeom prst="roundRect">
              <a:avLst>
                <a:gd name="adj" fmla="val 3263"/>
              </a:avLst>
            </a:prstGeom>
          </p:spPr>
        </p:pic>
        <p:pic>
          <p:nvPicPr>
            <p:cNvPr id="15" name="Picture 14">
              <a:extLst>
                <a:ext uri="{FF2B5EF4-FFF2-40B4-BE49-F238E27FC236}">
                  <a16:creationId xmlns:a16="http://schemas.microsoft.com/office/drawing/2014/main" id="{F7E9E8D4-E8D2-F9FB-223A-FEDB5BE0BD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79566" y="4188890"/>
              <a:ext cx="1749179" cy="2089271"/>
            </a:xfrm>
            <a:prstGeom prst="rect">
              <a:avLst/>
            </a:prstGeom>
          </p:spPr>
        </p:pic>
        <p:pic>
          <p:nvPicPr>
            <p:cNvPr id="16" name="Picture 15">
              <a:extLst>
                <a:ext uri="{FF2B5EF4-FFF2-40B4-BE49-F238E27FC236}">
                  <a16:creationId xmlns:a16="http://schemas.microsoft.com/office/drawing/2014/main" id="{F4A6109F-BDEA-B513-ABB2-C2396370F80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0364" y="4296997"/>
              <a:ext cx="2267054" cy="1981164"/>
            </a:xfrm>
            <a:prstGeom prst="rect">
              <a:avLst/>
            </a:prstGeom>
          </p:spPr>
        </p:pic>
      </p:grpSp>
      <p:pic>
        <p:nvPicPr>
          <p:cNvPr id="20" name="Picture 19">
            <a:extLst>
              <a:ext uri="{FF2B5EF4-FFF2-40B4-BE49-F238E27FC236}">
                <a16:creationId xmlns:a16="http://schemas.microsoft.com/office/drawing/2014/main" id="{3CF29AC0-4434-ECAE-BB56-2F9588E3CEA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70440" y="1400680"/>
            <a:ext cx="1363516" cy="1722454"/>
          </a:xfrm>
          <a:prstGeom prst="rect">
            <a:avLst/>
          </a:prstGeom>
        </p:spPr>
      </p:pic>
    </p:spTree>
    <p:extLst>
      <p:ext uri="{BB962C8B-B14F-4D97-AF65-F5344CB8AC3E}">
        <p14:creationId xmlns:p14="http://schemas.microsoft.com/office/powerpoint/2010/main" val="41557065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par>
                          <p:cTn id="12" fill="hold">
                            <p:stCondLst>
                              <p:cond delay="2500"/>
                            </p:stCondLst>
                            <p:childTnLst>
                              <p:par>
                                <p:cTn id="13" presetID="10" presetClass="entr" presetSubtype="0" fill="hold" nodeType="afterEffect">
                                  <p:stCondLst>
                                    <p:cond delay="50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71593FF-5A19-DF05-C6EF-DE48610BBA6E}"/>
            </a:ext>
          </a:extLst>
        </p:cNvPr>
        <p:cNvGrpSpPr/>
        <p:nvPr/>
      </p:nvGrpSpPr>
      <p:grpSpPr>
        <a:xfrm>
          <a:off x="0" y="0"/>
          <a:ext cx="0" cy="0"/>
          <a:chOff x="0" y="0"/>
          <a:chExt cx="0" cy="0"/>
        </a:xfrm>
      </p:grpSpPr>
      <p:sp>
        <p:nvSpPr>
          <p:cNvPr id="10" name="Text Box">
            <a:extLst>
              <a:ext uri="{FF2B5EF4-FFF2-40B4-BE49-F238E27FC236}">
                <a16:creationId xmlns:a16="http://schemas.microsoft.com/office/drawing/2014/main" id="{1EC79E9A-22F5-645D-3755-02C240BD2167}"/>
              </a:ext>
            </a:extLst>
          </p:cNvPr>
          <p:cNvSpPr/>
          <p:nvPr/>
        </p:nvSpPr>
        <p:spPr>
          <a:xfrm>
            <a:off x="497802" y="107142"/>
            <a:ext cx="8106445" cy="1233772"/>
          </a:xfrm>
          <a:custGeom>
            <a:avLst/>
            <a:gdLst>
              <a:gd name="connsiteX0" fmla="*/ 0 w 8064500"/>
              <a:gd name="connsiteY0" fmla="*/ 133864 h 803168"/>
              <a:gd name="connsiteX1" fmla="*/ 133864 w 8064500"/>
              <a:gd name="connsiteY1" fmla="*/ 0 h 803168"/>
              <a:gd name="connsiteX2" fmla="*/ 7930636 w 8064500"/>
              <a:gd name="connsiteY2" fmla="*/ 0 h 803168"/>
              <a:gd name="connsiteX3" fmla="*/ 8064500 w 8064500"/>
              <a:gd name="connsiteY3" fmla="*/ 133864 h 803168"/>
              <a:gd name="connsiteX4" fmla="*/ 8064500 w 8064500"/>
              <a:gd name="connsiteY4" fmla="*/ 669304 h 803168"/>
              <a:gd name="connsiteX5" fmla="*/ 7930636 w 8064500"/>
              <a:gd name="connsiteY5" fmla="*/ 803168 h 803168"/>
              <a:gd name="connsiteX6" fmla="*/ 133864 w 8064500"/>
              <a:gd name="connsiteY6" fmla="*/ 803168 h 803168"/>
              <a:gd name="connsiteX7" fmla="*/ 0 w 8064500"/>
              <a:gd name="connsiteY7" fmla="*/ 669304 h 803168"/>
              <a:gd name="connsiteX8" fmla="*/ 0 w 8064500"/>
              <a:gd name="connsiteY8" fmla="*/ 133864 h 803168"/>
              <a:gd name="connsiteX0" fmla="*/ 41945 w 8106445"/>
              <a:gd name="connsiteY0" fmla="*/ 133864 h 803168"/>
              <a:gd name="connsiteX1" fmla="*/ 175809 w 8106445"/>
              <a:gd name="connsiteY1" fmla="*/ 0 h 803168"/>
              <a:gd name="connsiteX2" fmla="*/ 7972581 w 8106445"/>
              <a:gd name="connsiteY2" fmla="*/ 0 h 803168"/>
              <a:gd name="connsiteX3" fmla="*/ 8106445 w 8106445"/>
              <a:gd name="connsiteY3" fmla="*/ 133864 h 803168"/>
              <a:gd name="connsiteX4" fmla="*/ 8106445 w 8106445"/>
              <a:gd name="connsiteY4" fmla="*/ 669304 h 803168"/>
              <a:gd name="connsiteX5" fmla="*/ 7972581 w 8106445"/>
              <a:gd name="connsiteY5" fmla="*/ 803168 h 803168"/>
              <a:gd name="connsiteX6" fmla="*/ 175809 w 8106445"/>
              <a:gd name="connsiteY6" fmla="*/ 803168 h 803168"/>
              <a:gd name="connsiteX7" fmla="*/ 0 w 8106445"/>
              <a:gd name="connsiteY7" fmla="*/ 702860 h 803168"/>
              <a:gd name="connsiteX8" fmla="*/ 41945 w 8106445"/>
              <a:gd name="connsiteY8" fmla="*/ 133864 h 803168"/>
              <a:gd name="connsiteX0" fmla="*/ 41945 w 8106445"/>
              <a:gd name="connsiteY0" fmla="*/ 133864 h 828335"/>
              <a:gd name="connsiteX1" fmla="*/ 175809 w 8106445"/>
              <a:gd name="connsiteY1" fmla="*/ 0 h 828335"/>
              <a:gd name="connsiteX2" fmla="*/ 7972581 w 8106445"/>
              <a:gd name="connsiteY2" fmla="*/ 0 h 828335"/>
              <a:gd name="connsiteX3" fmla="*/ 8106445 w 8106445"/>
              <a:gd name="connsiteY3" fmla="*/ 133864 h 828335"/>
              <a:gd name="connsiteX4" fmla="*/ 8106445 w 8106445"/>
              <a:gd name="connsiteY4" fmla="*/ 669304 h 828335"/>
              <a:gd name="connsiteX5" fmla="*/ 7972581 w 8106445"/>
              <a:gd name="connsiteY5" fmla="*/ 803168 h 828335"/>
              <a:gd name="connsiteX6" fmla="*/ 142253 w 8106445"/>
              <a:gd name="connsiteY6" fmla="*/ 828335 h 828335"/>
              <a:gd name="connsiteX7" fmla="*/ 0 w 8106445"/>
              <a:gd name="connsiteY7" fmla="*/ 702860 h 828335"/>
              <a:gd name="connsiteX8" fmla="*/ 41945 w 8106445"/>
              <a:gd name="connsiteY8" fmla="*/ 133864 h 828335"/>
              <a:gd name="connsiteX0" fmla="*/ 41945 w 8106445"/>
              <a:gd name="connsiteY0" fmla="*/ 209364 h 903835"/>
              <a:gd name="connsiteX1" fmla="*/ 175809 w 8106445"/>
              <a:gd name="connsiteY1" fmla="*/ 75500 h 903835"/>
              <a:gd name="connsiteX2" fmla="*/ 7922247 w 8106445"/>
              <a:gd name="connsiteY2" fmla="*/ 0 h 903835"/>
              <a:gd name="connsiteX3" fmla="*/ 8106445 w 8106445"/>
              <a:gd name="connsiteY3" fmla="*/ 209364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 name="connsiteX0" fmla="*/ 41945 w 8106445"/>
              <a:gd name="connsiteY0" fmla="*/ 209364 h 903835"/>
              <a:gd name="connsiteX1" fmla="*/ 175809 w 8106445"/>
              <a:gd name="connsiteY1" fmla="*/ 75500 h 903835"/>
              <a:gd name="connsiteX2" fmla="*/ 7922247 w 8106445"/>
              <a:gd name="connsiteY2" fmla="*/ 0 h 903835"/>
              <a:gd name="connsiteX3" fmla="*/ 8030944 w 8106445"/>
              <a:gd name="connsiteY3" fmla="*/ 133863 h 903835"/>
              <a:gd name="connsiteX4" fmla="*/ 8106445 w 8106445"/>
              <a:gd name="connsiteY4" fmla="*/ 744804 h 903835"/>
              <a:gd name="connsiteX5" fmla="*/ 7972581 w 8106445"/>
              <a:gd name="connsiteY5" fmla="*/ 878668 h 903835"/>
              <a:gd name="connsiteX6" fmla="*/ 142253 w 8106445"/>
              <a:gd name="connsiteY6" fmla="*/ 903835 h 903835"/>
              <a:gd name="connsiteX7" fmla="*/ 0 w 8106445"/>
              <a:gd name="connsiteY7" fmla="*/ 778360 h 903835"/>
              <a:gd name="connsiteX8" fmla="*/ 41945 w 8106445"/>
              <a:gd name="connsiteY8" fmla="*/ 209364 h 9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06445" h="903835">
                <a:moveTo>
                  <a:pt x="41945" y="209364"/>
                </a:moveTo>
                <a:cubicBezTo>
                  <a:pt x="41945" y="135433"/>
                  <a:pt x="101878" y="75500"/>
                  <a:pt x="175809" y="75500"/>
                </a:cubicBezTo>
                <a:lnTo>
                  <a:pt x="7922247" y="0"/>
                </a:lnTo>
                <a:cubicBezTo>
                  <a:pt x="7996178" y="0"/>
                  <a:pt x="8030944" y="59932"/>
                  <a:pt x="8030944" y="133863"/>
                </a:cubicBezTo>
                <a:lnTo>
                  <a:pt x="8106445" y="744804"/>
                </a:lnTo>
                <a:cubicBezTo>
                  <a:pt x="8106445" y="818735"/>
                  <a:pt x="8046512" y="878668"/>
                  <a:pt x="7972581" y="878668"/>
                </a:cubicBezTo>
                <a:lnTo>
                  <a:pt x="142253" y="903835"/>
                </a:lnTo>
                <a:cubicBezTo>
                  <a:pt x="68322" y="903835"/>
                  <a:pt x="0" y="852291"/>
                  <a:pt x="0" y="778360"/>
                </a:cubicBezTo>
                <a:cubicBezTo>
                  <a:pt x="0" y="599880"/>
                  <a:pt x="41945" y="387844"/>
                  <a:pt x="41945" y="209364"/>
                </a:cubicBezTo>
                <a:close/>
              </a:path>
            </a:pathLst>
          </a:custGeom>
          <a:solidFill>
            <a:srgbClr val="FFFCED"/>
          </a:solidFill>
          <a:ln w="25400">
            <a:solidFill>
              <a:schemeClr val="tx1">
                <a:lumMod val="90000"/>
                <a:lumOff val="10000"/>
              </a:schemeClr>
            </a:solidFill>
          </a:ln>
          <a:effectLst>
            <a:outerShdw dist="50800" dir="2700000" algn="tl" rotWithShape="0">
              <a:srgbClr val="7FC349"/>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sz="3300" b="1" dirty="0">
                <a:solidFill>
                  <a:schemeClr val="tx1">
                    <a:lumMod val="90000"/>
                    <a:lumOff val="10000"/>
                  </a:schemeClr>
                </a:solidFill>
                <a:effectLst>
                  <a:innerShdw blurRad="114300">
                    <a:prstClr val="black"/>
                  </a:innerShdw>
                </a:effectLst>
              </a:rPr>
              <a:t>Now lets work together to participate in Earth day and make a change.</a:t>
            </a:r>
          </a:p>
        </p:txBody>
      </p:sp>
      <p:sp>
        <p:nvSpPr>
          <p:cNvPr id="12" name="Text Box">
            <a:extLst>
              <a:ext uri="{FF2B5EF4-FFF2-40B4-BE49-F238E27FC236}">
                <a16:creationId xmlns:a16="http://schemas.microsoft.com/office/drawing/2014/main" id="{3BA8B423-3130-2F4E-9630-FEF2D1A6158B}"/>
              </a:ext>
            </a:extLst>
          </p:cNvPr>
          <p:cNvSpPr/>
          <p:nvPr/>
        </p:nvSpPr>
        <p:spPr>
          <a:xfrm flipH="1">
            <a:off x="2046296" y="1559140"/>
            <a:ext cx="5041871" cy="3890012"/>
          </a:xfrm>
          <a:custGeom>
            <a:avLst/>
            <a:gdLst>
              <a:gd name="connsiteX0" fmla="*/ 0 w 8064500"/>
              <a:gd name="connsiteY0" fmla="*/ 201836 h 4824000"/>
              <a:gd name="connsiteX1" fmla="*/ 201836 w 8064500"/>
              <a:gd name="connsiteY1" fmla="*/ 0 h 4824000"/>
              <a:gd name="connsiteX2" fmla="*/ 7862664 w 8064500"/>
              <a:gd name="connsiteY2" fmla="*/ 0 h 4824000"/>
              <a:gd name="connsiteX3" fmla="*/ 8064500 w 8064500"/>
              <a:gd name="connsiteY3" fmla="*/ 201836 h 4824000"/>
              <a:gd name="connsiteX4" fmla="*/ 8064500 w 8064500"/>
              <a:gd name="connsiteY4" fmla="*/ 4622164 h 4824000"/>
              <a:gd name="connsiteX5" fmla="*/ 7862664 w 8064500"/>
              <a:gd name="connsiteY5" fmla="*/ 4824000 h 4824000"/>
              <a:gd name="connsiteX6" fmla="*/ 201836 w 8064500"/>
              <a:gd name="connsiteY6" fmla="*/ 4824000 h 4824000"/>
              <a:gd name="connsiteX7" fmla="*/ 0 w 8064500"/>
              <a:gd name="connsiteY7" fmla="*/ 4622164 h 4824000"/>
              <a:gd name="connsiteX8" fmla="*/ 0 w 8064500"/>
              <a:gd name="connsiteY8" fmla="*/ 201836 h 4824000"/>
              <a:gd name="connsiteX0" fmla="*/ 250 w 8064750"/>
              <a:gd name="connsiteY0" fmla="*/ 210225 h 4832389"/>
              <a:gd name="connsiteX1" fmla="*/ 101418 w 8064750"/>
              <a:gd name="connsiteY1" fmla="*/ 0 h 4832389"/>
              <a:gd name="connsiteX2" fmla="*/ 7862914 w 8064750"/>
              <a:gd name="connsiteY2" fmla="*/ 8389 h 4832389"/>
              <a:gd name="connsiteX3" fmla="*/ 8064750 w 8064750"/>
              <a:gd name="connsiteY3" fmla="*/ 210225 h 4832389"/>
              <a:gd name="connsiteX4" fmla="*/ 8064750 w 8064750"/>
              <a:gd name="connsiteY4" fmla="*/ 4630553 h 4832389"/>
              <a:gd name="connsiteX5" fmla="*/ 7862914 w 8064750"/>
              <a:gd name="connsiteY5" fmla="*/ 4832389 h 4832389"/>
              <a:gd name="connsiteX6" fmla="*/ 202086 w 8064750"/>
              <a:gd name="connsiteY6" fmla="*/ 4832389 h 4832389"/>
              <a:gd name="connsiteX7" fmla="*/ 250 w 8064750"/>
              <a:gd name="connsiteY7" fmla="*/ 4630553 h 4832389"/>
              <a:gd name="connsiteX8" fmla="*/ 250 w 8064750"/>
              <a:gd name="connsiteY8" fmla="*/ 210225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83890 w 8148390"/>
              <a:gd name="connsiteY7" fmla="*/ 4630553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285726 w 8148390"/>
              <a:gd name="connsiteY6" fmla="*/ 4832389 h 4832389"/>
              <a:gd name="connsiteX7" fmla="*/ 142613 w 8148390"/>
              <a:gd name="connsiteY7" fmla="*/ 4563441 h 4832389"/>
              <a:gd name="connsiteX8" fmla="*/ 0 w 8148390"/>
              <a:gd name="connsiteY8" fmla="*/ 218614 h 4832389"/>
              <a:gd name="connsiteX0" fmla="*/ 0 w 8148390"/>
              <a:gd name="connsiteY0" fmla="*/ 218614 h 4832389"/>
              <a:gd name="connsiteX1" fmla="*/ 185058 w 8148390"/>
              <a:gd name="connsiteY1" fmla="*/ 0 h 4832389"/>
              <a:gd name="connsiteX2" fmla="*/ 7946554 w 8148390"/>
              <a:gd name="connsiteY2" fmla="*/ 8389 h 4832389"/>
              <a:gd name="connsiteX3" fmla="*/ 8148390 w 8148390"/>
              <a:gd name="connsiteY3" fmla="*/ 210225 h 4832389"/>
              <a:gd name="connsiteX4" fmla="*/ 8148390 w 8148390"/>
              <a:gd name="connsiteY4" fmla="*/ 4630553 h 4832389"/>
              <a:gd name="connsiteX5" fmla="*/ 7946554 w 8148390"/>
              <a:gd name="connsiteY5" fmla="*/ 4832389 h 4832389"/>
              <a:gd name="connsiteX6" fmla="*/ 336060 w 8148390"/>
              <a:gd name="connsiteY6" fmla="*/ 4790444 h 4832389"/>
              <a:gd name="connsiteX7" fmla="*/ 142613 w 8148390"/>
              <a:gd name="connsiteY7" fmla="*/ 4563441 h 4832389"/>
              <a:gd name="connsiteX8" fmla="*/ 0 w 8148390"/>
              <a:gd name="connsiteY8" fmla="*/ 218614 h 4832389"/>
              <a:gd name="connsiteX0" fmla="*/ 0 w 8148390"/>
              <a:gd name="connsiteY0" fmla="*/ 218614 h 4916279"/>
              <a:gd name="connsiteX1" fmla="*/ 185058 w 8148390"/>
              <a:gd name="connsiteY1" fmla="*/ 0 h 4916279"/>
              <a:gd name="connsiteX2" fmla="*/ 7946554 w 8148390"/>
              <a:gd name="connsiteY2" fmla="*/ 8389 h 4916279"/>
              <a:gd name="connsiteX3" fmla="*/ 8148390 w 8148390"/>
              <a:gd name="connsiteY3" fmla="*/ 210225 h 4916279"/>
              <a:gd name="connsiteX4" fmla="*/ 8148390 w 8148390"/>
              <a:gd name="connsiteY4" fmla="*/ 4630553 h 4916279"/>
              <a:gd name="connsiteX5" fmla="*/ 7946554 w 8148390"/>
              <a:gd name="connsiteY5" fmla="*/ 4916279 h 4916279"/>
              <a:gd name="connsiteX6" fmla="*/ 336060 w 8148390"/>
              <a:gd name="connsiteY6" fmla="*/ 4790444 h 4916279"/>
              <a:gd name="connsiteX7" fmla="*/ 142613 w 8148390"/>
              <a:gd name="connsiteY7" fmla="*/ 4563441 h 4916279"/>
              <a:gd name="connsiteX8" fmla="*/ 0 w 8148390"/>
              <a:gd name="connsiteY8" fmla="*/ 218614 h 4916279"/>
              <a:gd name="connsiteX0" fmla="*/ 0 w 8156779"/>
              <a:gd name="connsiteY0" fmla="*/ 218614 h 4916279"/>
              <a:gd name="connsiteX1" fmla="*/ 185058 w 8156779"/>
              <a:gd name="connsiteY1" fmla="*/ 0 h 4916279"/>
              <a:gd name="connsiteX2" fmla="*/ 7946554 w 8156779"/>
              <a:gd name="connsiteY2" fmla="*/ 8389 h 4916279"/>
              <a:gd name="connsiteX3" fmla="*/ 8148390 w 8156779"/>
              <a:gd name="connsiteY3" fmla="*/ 210225 h 4916279"/>
              <a:gd name="connsiteX4" fmla="*/ 8156779 w 8156779"/>
              <a:gd name="connsiteY4" fmla="*/ 4706054 h 4916279"/>
              <a:gd name="connsiteX5" fmla="*/ 7946554 w 8156779"/>
              <a:gd name="connsiteY5" fmla="*/ 4916279 h 4916279"/>
              <a:gd name="connsiteX6" fmla="*/ 336060 w 8156779"/>
              <a:gd name="connsiteY6" fmla="*/ 4790444 h 4916279"/>
              <a:gd name="connsiteX7" fmla="*/ 142613 w 8156779"/>
              <a:gd name="connsiteY7" fmla="*/ 4563441 h 4916279"/>
              <a:gd name="connsiteX8" fmla="*/ 0 w 8156779"/>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46554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946554 w 8215502"/>
              <a:gd name="connsiteY2" fmla="*/ 8389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148390 w 8215502"/>
              <a:gd name="connsiteY3" fmla="*/ 21022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 name="connsiteX0" fmla="*/ 0 w 8215502"/>
              <a:gd name="connsiteY0" fmla="*/ 218614 h 4916279"/>
              <a:gd name="connsiteX1" fmla="*/ 185058 w 8215502"/>
              <a:gd name="connsiteY1" fmla="*/ 0 h 4916279"/>
              <a:gd name="connsiteX2" fmla="*/ 7854275 w 8215502"/>
              <a:gd name="connsiteY2" fmla="*/ 50334 h 4916279"/>
              <a:gd name="connsiteX3" fmla="*/ 8081278 w 8215502"/>
              <a:gd name="connsiteY3" fmla="*/ 294115 h 4916279"/>
              <a:gd name="connsiteX4" fmla="*/ 8215502 w 8215502"/>
              <a:gd name="connsiteY4" fmla="*/ 4706054 h 4916279"/>
              <a:gd name="connsiteX5" fmla="*/ 7988499 w 8215502"/>
              <a:gd name="connsiteY5" fmla="*/ 4916279 h 4916279"/>
              <a:gd name="connsiteX6" fmla="*/ 336060 w 8215502"/>
              <a:gd name="connsiteY6" fmla="*/ 4790444 h 4916279"/>
              <a:gd name="connsiteX7" fmla="*/ 142613 w 8215502"/>
              <a:gd name="connsiteY7" fmla="*/ 4563441 h 4916279"/>
              <a:gd name="connsiteX8" fmla="*/ 0 w 8215502"/>
              <a:gd name="connsiteY8" fmla="*/ 218614 h 4916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502" h="4916279">
                <a:moveTo>
                  <a:pt x="0" y="218614"/>
                </a:moveTo>
                <a:cubicBezTo>
                  <a:pt x="0" y="107143"/>
                  <a:pt x="73587" y="0"/>
                  <a:pt x="185058" y="0"/>
                </a:cubicBezTo>
                <a:lnTo>
                  <a:pt x="7854275" y="50334"/>
                </a:lnTo>
                <a:cubicBezTo>
                  <a:pt x="7965746" y="50334"/>
                  <a:pt x="8081278" y="182644"/>
                  <a:pt x="8081278" y="294115"/>
                </a:cubicBezTo>
                <a:cubicBezTo>
                  <a:pt x="8084074" y="1792725"/>
                  <a:pt x="8212706" y="3207444"/>
                  <a:pt x="8215502" y="4706054"/>
                </a:cubicBezTo>
                <a:cubicBezTo>
                  <a:pt x="8215502" y="4817525"/>
                  <a:pt x="8099970" y="4916279"/>
                  <a:pt x="7988499" y="4916279"/>
                </a:cubicBezTo>
                <a:lnTo>
                  <a:pt x="336060" y="4790444"/>
                </a:lnTo>
                <a:cubicBezTo>
                  <a:pt x="224589" y="4790444"/>
                  <a:pt x="142613" y="4674912"/>
                  <a:pt x="142613" y="4563441"/>
                </a:cubicBezTo>
                <a:lnTo>
                  <a:pt x="0" y="218614"/>
                </a:lnTo>
                <a:close/>
              </a:path>
            </a:pathLst>
          </a:custGeom>
          <a:solidFill>
            <a:srgbClr val="FFFCED"/>
          </a:solidFill>
          <a:ln w="25400">
            <a:solidFill>
              <a:schemeClr val="tx1">
                <a:lumMod val="90000"/>
                <a:lumOff val="10000"/>
              </a:schemeClr>
            </a:solidFill>
          </a:ln>
          <a:effectLst>
            <a:outerShdw dist="50800" dir="2700000" algn="tl" rotWithShape="0">
              <a:srgbClr val="0076B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24000" tIns="180000" rIns="180000" bIns="180000" rtlCol="0" anchor="t" anchorCtr="0">
            <a:noAutofit/>
          </a:bodyPr>
          <a:lstStyle/>
          <a:p>
            <a:pPr algn="ctr"/>
            <a:endParaRPr lang="en-GB" dirty="0">
              <a:solidFill>
                <a:schemeClr val="tx1">
                  <a:lumMod val="90000"/>
                  <a:lumOff val="10000"/>
                </a:schemeClr>
              </a:solidFill>
            </a:endParaRPr>
          </a:p>
        </p:txBody>
      </p:sp>
      <p:pic>
        <p:nvPicPr>
          <p:cNvPr id="8" name="Picture 7">
            <a:extLst>
              <a:ext uri="{FF2B5EF4-FFF2-40B4-BE49-F238E27FC236}">
                <a16:creationId xmlns:a16="http://schemas.microsoft.com/office/drawing/2014/main" id="{C6313807-D249-08A8-2176-02880785EC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5015" y="1698686"/>
            <a:ext cx="3952021" cy="3471318"/>
          </a:xfrm>
          <a:prstGeom prst="rect">
            <a:avLst/>
          </a:prstGeom>
        </p:spPr>
      </p:pic>
      <p:sp>
        <p:nvSpPr>
          <p:cNvPr id="9" name="Rectangle: Rounded Corners 8">
            <a:extLst>
              <a:ext uri="{FF2B5EF4-FFF2-40B4-BE49-F238E27FC236}">
                <a16:creationId xmlns:a16="http://schemas.microsoft.com/office/drawing/2014/main" id="{72A1AE6A-0960-2560-C723-6B437913CD73}"/>
              </a:ext>
            </a:extLst>
          </p:cNvPr>
          <p:cNvSpPr/>
          <p:nvPr/>
        </p:nvSpPr>
        <p:spPr>
          <a:xfrm>
            <a:off x="725029" y="5500175"/>
            <a:ext cx="7684403" cy="1313497"/>
          </a:xfrm>
          <a:prstGeom prst="roundRect">
            <a:avLst>
              <a:gd name="adj" fmla="val 10417"/>
            </a:avLst>
          </a:prstGeom>
          <a:solidFill>
            <a:srgbClr val="85BD33"/>
          </a:solidFill>
          <a:ln w="19050">
            <a:solidFill>
              <a:srgbClr val="ADD479"/>
            </a:solidFill>
          </a:ln>
        </p:spPr>
        <p:style>
          <a:lnRef idx="2">
            <a:schemeClr val="accent1">
              <a:shade val="50000"/>
            </a:schemeClr>
          </a:lnRef>
          <a:fillRef idx="1">
            <a:schemeClr val="accent1"/>
          </a:fillRef>
          <a:effectRef idx="0">
            <a:schemeClr val="accent1"/>
          </a:effectRef>
          <a:fontRef idx="minor">
            <a:schemeClr val="lt1"/>
          </a:fontRef>
        </p:style>
        <p:txBody>
          <a:bodyPr lIns="648000" rIns="180000" rtlCol="0" anchor="ctr"/>
          <a:lstStyle/>
          <a:p>
            <a:pPr algn="ctr"/>
            <a:r>
              <a:rPr lang="en-GB" sz="2400" b="1" dirty="0"/>
              <a:t>All the activities you will do this morning will have a positive impact on our world and help the environment </a:t>
            </a:r>
          </a:p>
        </p:txBody>
      </p:sp>
      <p:grpSp>
        <p:nvGrpSpPr>
          <p:cNvPr id="11" name="Group 10">
            <a:extLst>
              <a:ext uri="{FF2B5EF4-FFF2-40B4-BE49-F238E27FC236}">
                <a16:creationId xmlns:a16="http://schemas.microsoft.com/office/drawing/2014/main" id="{25BDD090-C048-B439-4289-432FFEB7EDA5}"/>
              </a:ext>
            </a:extLst>
          </p:cNvPr>
          <p:cNvGrpSpPr/>
          <p:nvPr/>
        </p:nvGrpSpPr>
        <p:grpSpPr>
          <a:xfrm>
            <a:off x="7292353" y="1478630"/>
            <a:ext cx="1467409" cy="1535778"/>
            <a:chOff x="5723690" y="1441338"/>
            <a:chExt cx="2484761" cy="2586551"/>
          </a:xfrm>
        </p:grpSpPr>
        <p:pic>
          <p:nvPicPr>
            <p:cNvPr id="13" name="Picture 12">
              <a:extLst>
                <a:ext uri="{FF2B5EF4-FFF2-40B4-BE49-F238E27FC236}">
                  <a16:creationId xmlns:a16="http://schemas.microsoft.com/office/drawing/2014/main" id="{91DB7EAD-3EC5-9B0D-DC99-68B8F8F994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23690" y="1441338"/>
              <a:ext cx="2484761" cy="2586551"/>
            </a:xfrm>
            <a:prstGeom prst="rect">
              <a:avLst/>
            </a:prstGeom>
          </p:spPr>
        </p:pic>
        <p:sp>
          <p:nvSpPr>
            <p:cNvPr id="14" name="TextBox 13">
              <a:extLst>
                <a:ext uri="{FF2B5EF4-FFF2-40B4-BE49-F238E27FC236}">
                  <a16:creationId xmlns:a16="http://schemas.microsoft.com/office/drawing/2014/main" id="{6A570B74-BCEB-8A40-6EBC-022ADC9B47A1}"/>
                </a:ext>
              </a:extLst>
            </p:cNvPr>
            <p:cNvSpPr txBox="1"/>
            <p:nvPr/>
          </p:nvSpPr>
          <p:spPr>
            <a:xfrm rot="20993724">
              <a:off x="6183024" y="1900510"/>
              <a:ext cx="1245140" cy="570191"/>
            </a:xfrm>
            <a:prstGeom prst="rect">
              <a:avLst/>
            </a:prstGeom>
            <a:noFill/>
          </p:spPr>
          <p:txBody>
            <a:bodyPr wrap="square" rtlCol="0">
              <a:spAutoFit/>
            </a:bodyPr>
            <a:lstStyle/>
            <a:p>
              <a:pPr algn="ctr"/>
              <a:r>
                <a:rPr lang="en-GB" sz="1600" b="1" dirty="0">
                  <a:solidFill>
                    <a:schemeClr val="bg1"/>
                  </a:solidFill>
                </a:rPr>
                <a:t>April</a:t>
              </a:r>
            </a:p>
          </p:txBody>
        </p:sp>
      </p:grpSp>
      <p:pic>
        <p:nvPicPr>
          <p:cNvPr id="15" name="Picture 14">
            <a:hlinkClick r:id="rId5" action="ppaction://hlinksldjump"/>
            <a:extLst>
              <a:ext uri="{FF2B5EF4-FFF2-40B4-BE49-F238E27FC236}">
                <a16:creationId xmlns:a16="http://schemas.microsoft.com/office/drawing/2014/main" id="{33038D4B-AD71-6D1F-40BD-6FBE41D13DA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24317" y="3504146"/>
            <a:ext cx="1813840" cy="1695638"/>
          </a:xfrm>
          <a:prstGeom prst="rect">
            <a:avLst/>
          </a:prstGeom>
        </p:spPr>
      </p:pic>
      <p:pic>
        <p:nvPicPr>
          <p:cNvPr id="18" name="Picture 17">
            <a:extLst>
              <a:ext uri="{FF2B5EF4-FFF2-40B4-BE49-F238E27FC236}">
                <a16:creationId xmlns:a16="http://schemas.microsoft.com/office/drawing/2014/main" id="{47FA06DF-7617-78A4-77FA-BCE24D98DCA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rot="21174686">
            <a:off x="381342" y="4032216"/>
            <a:ext cx="1116703" cy="1268453"/>
          </a:xfrm>
          <a:prstGeom prst="rect">
            <a:avLst/>
          </a:prstGeom>
        </p:spPr>
      </p:pic>
      <p:pic>
        <p:nvPicPr>
          <p:cNvPr id="19" name="Picture 18">
            <a:extLst>
              <a:ext uri="{FF2B5EF4-FFF2-40B4-BE49-F238E27FC236}">
                <a16:creationId xmlns:a16="http://schemas.microsoft.com/office/drawing/2014/main" id="{FC872234-5A5F-5CAC-F419-2CB3AADAA3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631308">
            <a:off x="450703" y="1704424"/>
            <a:ext cx="1136087" cy="1948317"/>
          </a:xfrm>
          <a:prstGeom prst="rect">
            <a:avLst/>
          </a:prstGeom>
        </p:spPr>
      </p:pic>
    </p:spTree>
    <p:extLst>
      <p:ext uri="{BB962C8B-B14F-4D97-AF65-F5344CB8AC3E}">
        <p14:creationId xmlns:p14="http://schemas.microsoft.com/office/powerpoint/2010/main" val="30924638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childTnLst>
                                </p:cTn>
                              </p:par>
                            </p:childTnLst>
                          </p:cTn>
                        </p:par>
                        <p:par>
                          <p:cTn id="8" fill="hold">
                            <p:stCondLst>
                              <p:cond delay="1250"/>
                            </p:stCondLst>
                            <p:childTnLst>
                              <p:par>
                                <p:cTn id="9" presetID="10" presetClass="exit" presetSubtype="0" fill="hold" nodeType="afterEffect">
                                  <p:stCondLst>
                                    <p:cond delay="250"/>
                                  </p:stCondLst>
                                  <p:childTnLst>
                                    <p:animEffect transition="out" filter="fade">
                                      <p:cBhvr>
                                        <p:cTn id="10" dur="750"/>
                                        <p:tgtEl>
                                          <p:spTgt spid="15"/>
                                        </p:tgtEl>
                                      </p:cBhvr>
                                    </p:animEffect>
                                    <p:set>
                                      <p:cBhvr>
                                        <p:cTn id="11" dur="1" fill="hold">
                                          <p:stCondLst>
                                            <p:cond delay="749"/>
                                          </p:stCondLst>
                                        </p:cTn>
                                        <p:tgtEl>
                                          <p:spTgt spid="15"/>
                                        </p:tgtEl>
                                        <p:attrNameLst>
                                          <p:attrName>style.visibility</p:attrName>
                                        </p:attrNameLst>
                                      </p:cBhvr>
                                      <p:to>
                                        <p:strVal val="hidden"/>
                                      </p:to>
                                    </p:set>
                                  </p:childTnLst>
                                </p:cTn>
                              </p:par>
                            </p:childTnLst>
                          </p:cTn>
                        </p:par>
                        <p:par>
                          <p:cTn id="12" fill="hold">
                            <p:stCondLst>
                              <p:cond delay="2250"/>
                            </p:stCondLst>
                            <p:childTnLst>
                              <p:par>
                                <p:cTn id="13" presetID="10" presetClass="entr" presetSubtype="0" fill="hold" nodeType="afterEffect">
                                  <p:stCondLst>
                                    <p:cond delay="50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750"/>
                                        <p:tgtEl>
                                          <p:spTgt spid="18"/>
                                        </p:tgtEl>
                                      </p:cBhvr>
                                    </p:animEffect>
                                  </p:childTnLst>
                                </p:cTn>
                              </p:par>
                            </p:childTnLst>
                          </p:cTn>
                        </p:par>
                        <p:par>
                          <p:cTn id="16" fill="hold">
                            <p:stCondLst>
                              <p:cond delay="3500"/>
                            </p:stCondLst>
                            <p:childTnLst>
                              <p:par>
                                <p:cTn id="17" presetID="10" presetClass="exit" presetSubtype="0" fill="hold" nodeType="afterEffect">
                                  <p:stCondLst>
                                    <p:cond delay="250"/>
                                  </p:stCondLst>
                                  <p:childTnLst>
                                    <p:animEffect transition="out" filter="fade">
                                      <p:cBhvr>
                                        <p:cTn id="18" dur="750"/>
                                        <p:tgtEl>
                                          <p:spTgt spid="18"/>
                                        </p:tgtEl>
                                      </p:cBhvr>
                                    </p:animEffect>
                                    <p:set>
                                      <p:cBhvr>
                                        <p:cTn id="19" dur="1" fill="hold">
                                          <p:stCondLst>
                                            <p:cond delay="749"/>
                                          </p:stCondLst>
                                        </p:cTn>
                                        <p:tgtEl>
                                          <p:spTgt spid="18"/>
                                        </p:tgtEl>
                                        <p:attrNameLst>
                                          <p:attrName>style.visibility</p:attrName>
                                        </p:attrNameLst>
                                      </p:cBhvr>
                                      <p:to>
                                        <p:strVal val="hidden"/>
                                      </p:to>
                                    </p:set>
                                  </p:childTnLst>
                                </p:cTn>
                              </p:par>
                            </p:childTnLst>
                          </p:cTn>
                        </p:par>
                        <p:par>
                          <p:cTn id="20" fill="hold">
                            <p:stCondLst>
                              <p:cond delay="4500"/>
                            </p:stCondLst>
                            <p:childTnLst>
                              <p:par>
                                <p:cTn id="21" presetID="10" presetClass="entr" presetSubtype="0" fill="hold" nodeType="afterEffect">
                                  <p:stCondLst>
                                    <p:cond delay="5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750"/>
                                        <p:tgtEl>
                                          <p:spTgt spid="11"/>
                                        </p:tgtEl>
                                      </p:cBhvr>
                                    </p:animEffect>
                                  </p:childTnLst>
                                </p:cTn>
                              </p:par>
                            </p:childTnLst>
                          </p:cTn>
                        </p:par>
                        <p:par>
                          <p:cTn id="24" fill="hold">
                            <p:stCondLst>
                              <p:cond delay="5750"/>
                            </p:stCondLst>
                            <p:childTnLst>
                              <p:par>
                                <p:cTn id="25" presetID="10" presetClass="exit" presetSubtype="0" fill="hold" nodeType="afterEffect">
                                  <p:stCondLst>
                                    <p:cond delay="250"/>
                                  </p:stCondLst>
                                  <p:childTnLst>
                                    <p:animEffect transition="out" filter="fade">
                                      <p:cBhvr>
                                        <p:cTn id="26" dur="750"/>
                                        <p:tgtEl>
                                          <p:spTgt spid="11"/>
                                        </p:tgtEl>
                                      </p:cBhvr>
                                    </p:animEffect>
                                    <p:set>
                                      <p:cBhvr>
                                        <p:cTn id="27" dur="1" fill="hold">
                                          <p:stCondLst>
                                            <p:cond delay="749"/>
                                          </p:stCondLst>
                                        </p:cTn>
                                        <p:tgtEl>
                                          <p:spTgt spid="11"/>
                                        </p:tgtEl>
                                        <p:attrNameLst>
                                          <p:attrName>style.visibility</p:attrName>
                                        </p:attrNameLst>
                                      </p:cBhvr>
                                      <p:to>
                                        <p:strVal val="hidden"/>
                                      </p:to>
                                    </p:set>
                                  </p:childTnLst>
                                </p:cTn>
                              </p:par>
                            </p:childTnLst>
                          </p:cTn>
                        </p:par>
                        <p:par>
                          <p:cTn id="28" fill="hold">
                            <p:stCondLst>
                              <p:cond delay="6750"/>
                            </p:stCondLst>
                            <p:childTnLst>
                              <p:par>
                                <p:cTn id="29" presetID="10" presetClass="entr" presetSubtype="0" fill="hold" nodeType="afterEffect">
                                  <p:stCondLst>
                                    <p:cond delay="50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750"/>
                                        <p:tgtEl>
                                          <p:spTgt spid="19"/>
                                        </p:tgtEl>
                                      </p:cBhvr>
                                    </p:animEffect>
                                  </p:childTnLst>
                                </p:cTn>
                              </p:par>
                            </p:childTnLst>
                          </p:cTn>
                        </p:par>
                        <p:par>
                          <p:cTn id="32" fill="hold">
                            <p:stCondLst>
                              <p:cond delay="8000"/>
                            </p:stCondLst>
                            <p:childTnLst>
                              <p:par>
                                <p:cTn id="33" presetID="10" presetClass="exit" presetSubtype="0" fill="hold" nodeType="afterEffect">
                                  <p:stCondLst>
                                    <p:cond delay="250"/>
                                  </p:stCondLst>
                                  <p:childTnLst>
                                    <p:animEffect transition="out" filter="fade">
                                      <p:cBhvr>
                                        <p:cTn id="34" dur="750"/>
                                        <p:tgtEl>
                                          <p:spTgt spid="19"/>
                                        </p:tgtEl>
                                      </p:cBhvr>
                                    </p:animEffect>
                                    <p:set>
                                      <p:cBhvr>
                                        <p:cTn id="35" dur="1" fill="hold">
                                          <p:stCondLst>
                                            <p:cond delay="749"/>
                                          </p:stCondLst>
                                        </p:cTn>
                                        <p:tgtEl>
                                          <p:spTgt spid="19"/>
                                        </p:tgtEl>
                                        <p:attrNameLst>
                                          <p:attrName>style.visibility</p:attrName>
                                        </p:attrNameLst>
                                      </p:cBhvr>
                                      <p:to>
                                        <p:strVal val="hidden"/>
                                      </p:to>
                                    </p:set>
                                  </p:childTnLst>
                                </p:cTn>
                              </p:par>
                            </p:childTnLst>
                          </p:cTn>
                        </p:par>
                        <p:par>
                          <p:cTn id="36" fill="hold">
                            <p:stCondLst>
                              <p:cond delay="9000"/>
                            </p:stCondLst>
                            <p:childTnLst>
                              <p:par>
                                <p:cTn id="37" presetID="10" presetClass="entr" presetSubtype="0" fill="hold" grpId="0" nodeType="afterEffect">
                                  <p:stCondLst>
                                    <p:cond delay="50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7B9BC004-CE7E-F64C-B3D5-43BBE9A933DE}" vid="{E6F6E47A-2BD3-444B-943A-978EEDFDB863}"/>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B9BC004-CE7E-F64C-B3D5-43BBE9A933DE}" vid="{C6BCAE4C-4F47-954E-AD69-EC89F2CC2EB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617</TotalTime>
  <Words>995</Words>
  <Application>Microsoft Office PowerPoint</Application>
  <PresentationFormat>On-screen Show (4:3)</PresentationFormat>
  <Paragraphs>87</Paragraphs>
  <Slides>18</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18</vt:i4>
      </vt:variant>
    </vt:vector>
  </HeadingPairs>
  <TitlesOfParts>
    <vt:vector size="24" baseType="lpstr">
      <vt:lpstr>Arial</vt:lpstr>
      <vt:lpstr>Roboto</vt:lpstr>
      <vt:lpstr>Calibri</vt:lpstr>
      <vt:lpstr>Twinkl</vt:lpstr>
      <vt:lpstr>Slide Layouts</vt:lpstr>
      <vt:lpstr>Disclaimers/Guidance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Liv Robson-Hughes</dc:creator>
  <cp:lastModifiedBy>Ruth Punter</cp:lastModifiedBy>
  <cp:revision>68</cp:revision>
  <dcterms:created xsi:type="dcterms:W3CDTF">2024-02-04T16:18:30Z</dcterms:created>
  <dcterms:modified xsi:type="dcterms:W3CDTF">2025-05-01T09:46:52Z</dcterms:modified>
</cp:coreProperties>
</file>